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652" r:id="rId3"/>
    <p:sldId id="553" r:id="rId4"/>
    <p:sldId id="518" r:id="rId5"/>
    <p:sldId id="554" r:id="rId6"/>
    <p:sldId id="555" r:id="rId7"/>
    <p:sldId id="563" r:id="rId8"/>
    <p:sldId id="564" r:id="rId9"/>
    <p:sldId id="565" r:id="rId10"/>
    <p:sldId id="562" r:id="rId11"/>
    <p:sldId id="617" r:id="rId12"/>
    <p:sldId id="567" r:id="rId13"/>
    <p:sldId id="576" r:id="rId14"/>
    <p:sldId id="566" r:id="rId15"/>
    <p:sldId id="561" r:id="rId16"/>
    <p:sldId id="560" r:id="rId17"/>
    <p:sldId id="559" r:id="rId18"/>
    <p:sldId id="586" r:id="rId19"/>
    <p:sldId id="558" r:id="rId20"/>
    <p:sldId id="557" r:id="rId21"/>
    <p:sldId id="593" r:id="rId22"/>
    <p:sldId id="674" r:id="rId23"/>
    <p:sldId id="675" r:id="rId24"/>
    <p:sldId id="551" r:id="rId25"/>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5A30"/>
    <a:srgbClr val="058AE9"/>
    <a:srgbClr val="E5EEEA"/>
    <a:srgbClr val="97CA3C"/>
    <a:srgbClr val="EB5838"/>
    <a:srgbClr val="004588"/>
    <a:srgbClr val="99D331"/>
    <a:srgbClr val="B6946F"/>
    <a:srgbClr val="1876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showGuides="1">
      <p:cViewPr varScale="1">
        <p:scale>
          <a:sx n="86" d="100"/>
          <a:sy n="86" d="100"/>
        </p:scale>
        <p:origin x="100"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333.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这是一段备注</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2" Type="http://schemas.openxmlformats.org/officeDocument/2006/relationships/slideLayout" Target="../slideLayouts/slideLayout1.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3.png"/><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image" Target="../media/image4.png"/><Relationship Id="rId2" Type="http://schemas.openxmlformats.org/officeDocument/2006/relationships/tags" Target="../tags/tag201.xml"/><Relationship Id="rId1" Type="http://schemas.openxmlformats.org/officeDocument/2006/relationships/tags" Target="../tags/tag200.xml"/></Relationships>
</file>

<file path=ppt/slides/_rels/slide11.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image" Target="../media/image4.png"/><Relationship Id="rId2" Type="http://schemas.openxmlformats.org/officeDocument/2006/relationships/tags" Target="../tags/tag207.xml"/><Relationship Id="rId16" Type="http://schemas.openxmlformats.org/officeDocument/2006/relationships/slideLayout" Target="../slideLayouts/slideLayout1.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image" Target="../media/image35.jpeg"/><Relationship Id="rId12" Type="http://schemas.openxmlformats.org/officeDocument/2006/relationships/tags" Target="../tags/tag215.xml"/><Relationship Id="rId11" Type="http://schemas.openxmlformats.org/officeDocument/2006/relationships/image" Target="../media/image34.png"/><Relationship Id="rId10" Type="http://schemas.openxmlformats.org/officeDocument/2006/relationships/tags" Target="../tags/tag214.xml"/><Relationship Id="rId1" Type="http://schemas.openxmlformats.org/officeDocument/2006/relationships/tags" Target="../tags/tag206.xml"/></Relationships>
</file>

<file path=ppt/slides/_rels/slide12.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image" Target="../media/image4.png"/><Relationship Id="rId2" Type="http://schemas.openxmlformats.org/officeDocument/2006/relationships/tags" Target="../tags/tag219.xml"/><Relationship Id="rId11" Type="http://schemas.openxmlformats.org/officeDocument/2006/relationships/slideLayout" Target="../slideLayouts/slideLayout1.xml"/><Relationship Id="rId10" Type="http://schemas.openxmlformats.org/officeDocument/2006/relationships/image" Target="../media/image40.png"/><Relationship Id="rId1" Type="http://schemas.openxmlformats.org/officeDocument/2006/relationships/tags" Target="../tags/tag218.xml"/></Relationships>
</file>

<file path=ppt/slides/_rels/slide13.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image" Target="../media/image4.png"/><Relationship Id="rId2" Type="http://schemas.openxmlformats.org/officeDocument/2006/relationships/tags" Target="../tags/tag223.xml"/><Relationship Id="rId18" Type="http://schemas.openxmlformats.org/officeDocument/2006/relationships/slideLayout" Target="../slideLayouts/slideLayout1.xml"/><Relationship Id="rId17" Type="http://schemas.openxmlformats.org/officeDocument/2006/relationships/tags" Target="../tags/tag237.xml"/><Relationship Id="rId16" Type="http://schemas.openxmlformats.org/officeDocument/2006/relationships/tags" Target="../tags/tag236.xml"/><Relationship Id="rId15" Type="http://schemas.openxmlformats.org/officeDocument/2006/relationships/tags" Target="../tags/tag235.xml"/><Relationship Id="rId14" Type="http://schemas.openxmlformats.org/officeDocument/2006/relationships/tags" Target="../tags/tag234.xml"/><Relationship Id="rId13" Type="http://schemas.openxmlformats.org/officeDocument/2006/relationships/tags" Target="../tags/tag233.xml"/><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tags" Target="../tags/tag222.xml"/></Relationships>
</file>

<file path=ppt/slides/_rels/slide14.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image" Target="../media/image41.png"/><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image" Target="../media/image4.png"/><Relationship Id="rId35" Type="http://schemas.openxmlformats.org/officeDocument/2006/relationships/vmlDrawing" Target="../drawings/vmlDrawing1.vml"/><Relationship Id="rId34" Type="http://schemas.openxmlformats.org/officeDocument/2006/relationships/slideLayout" Target="../slideLayouts/slideLayout1.xml"/><Relationship Id="rId33" Type="http://schemas.openxmlformats.org/officeDocument/2006/relationships/image" Target="../media/image52.png"/><Relationship Id="rId32" Type="http://schemas.openxmlformats.org/officeDocument/2006/relationships/oleObject" Target="../embeddings/oleObject3.bin"/><Relationship Id="rId31" Type="http://schemas.openxmlformats.org/officeDocument/2006/relationships/image" Target="../media/image51.png"/><Relationship Id="rId30" Type="http://schemas.openxmlformats.org/officeDocument/2006/relationships/oleObject" Target="../embeddings/oleObject2.bin"/><Relationship Id="rId3" Type="http://schemas.openxmlformats.org/officeDocument/2006/relationships/tags" Target="../tags/tag240.xml"/><Relationship Id="rId29" Type="http://schemas.openxmlformats.org/officeDocument/2006/relationships/image" Target="../media/image50.png"/><Relationship Id="rId28" Type="http://schemas.openxmlformats.org/officeDocument/2006/relationships/oleObject" Target="../embeddings/oleObject1.bin"/><Relationship Id="rId27" Type="http://schemas.openxmlformats.org/officeDocument/2006/relationships/tags" Target="../tags/tag254.xml"/><Relationship Id="rId26" Type="http://schemas.openxmlformats.org/officeDocument/2006/relationships/tags" Target="../tags/tag253.xml"/><Relationship Id="rId25" Type="http://schemas.openxmlformats.org/officeDocument/2006/relationships/tags" Target="../tags/tag252.xml"/><Relationship Id="rId24" Type="http://schemas.openxmlformats.org/officeDocument/2006/relationships/image" Target="../media/image49.jpeg"/><Relationship Id="rId23" Type="http://schemas.openxmlformats.org/officeDocument/2006/relationships/tags" Target="../tags/tag251.xml"/><Relationship Id="rId22" Type="http://schemas.openxmlformats.org/officeDocument/2006/relationships/image" Target="../media/image48.png"/><Relationship Id="rId21" Type="http://schemas.openxmlformats.org/officeDocument/2006/relationships/tags" Target="../tags/tag250.xml"/><Relationship Id="rId20" Type="http://schemas.openxmlformats.org/officeDocument/2006/relationships/image" Target="../media/image47.jpeg"/><Relationship Id="rId2" Type="http://schemas.openxmlformats.org/officeDocument/2006/relationships/tags" Target="../tags/tag239.xml"/><Relationship Id="rId19" Type="http://schemas.openxmlformats.org/officeDocument/2006/relationships/tags" Target="../tags/tag249.xml"/><Relationship Id="rId18" Type="http://schemas.openxmlformats.org/officeDocument/2006/relationships/image" Target="../media/image46.png"/><Relationship Id="rId17" Type="http://schemas.openxmlformats.org/officeDocument/2006/relationships/tags" Target="../tags/tag248.xml"/><Relationship Id="rId16" Type="http://schemas.openxmlformats.org/officeDocument/2006/relationships/image" Target="../media/image45.png"/><Relationship Id="rId15" Type="http://schemas.openxmlformats.org/officeDocument/2006/relationships/tags" Target="../tags/tag247.xml"/><Relationship Id="rId14" Type="http://schemas.openxmlformats.org/officeDocument/2006/relationships/image" Target="../media/image44.png"/><Relationship Id="rId13" Type="http://schemas.openxmlformats.org/officeDocument/2006/relationships/tags" Target="../tags/tag246.xml"/><Relationship Id="rId12" Type="http://schemas.openxmlformats.org/officeDocument/2006/relationships/image" Target="../media/image43.png"/><Relationship Id="rId11" Type="http://schemas.openxmlformats.org/officeDocument/2006/relationships/tags" Target="../tags/tag245.xml"/><Relationship Id="rId10" Type="http://schemas.openxmlformats.org/officeDocument/2006/relationships/image" Target="../media/image42.png"/><Relationship Id="rId1" Type="http://schemas.openxmlformats.org/officeDocument/2006/relationships/tags" Target="../tags/tag238.xml"/></Relationships>
</file>

<file path=ppt/slides/_rels/slide15.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image" Target="../media/image4.png"/><Relationship Id="rId3" Type="http://schemas.openxmlformats.org/officeDocument/2006/relationships/tags" Target="../tags/tag257.xml"/><Relationship Id="rId2" Type="http://schemas.openxmlformats.org/officeDocument/2006/relationships/tags" Target="../tags/tag256.xml"/><Relationship Id="rId15" Type="http://schemas.openxmlformats.org/officeDocument/2006/relationships/slideLayout" Target="../slideLayouts/slideLayout1.xml"/><Relationship Id="rId14" Type="http://schemas.openxmlformats.org/officeDocument/2006/relationships/image" Target="../media/image54.png"/><Relationship Id="rId13" Type="http://schemas.openxmlformats.org/officeDocument/2006/relationships/tags" Target="../tags/tag265.xml"/><Relationship Id="rId12" Type="http://schemas.openxmlformats.org/officeDocument/2006/relationships/image" Target="../media/image53.png"/><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5.xml"/></Relationships>
</file>

<file path=ppt/slides/_rels/slide16.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image" Target="../media/image4.png"/><Relationship Id="rId3" Type="http://schemas.openxmlformats.org/officeDocument/2006/relationships/tags" Target="../tags/tag268.xml"/><Relationship Id="rId2" Type="http://schemas.openxmlformats.org/officeDocument/2006/relationships/tags" Target="../tags/tag267.xml"/><Relationship Id="rId15" Type="http://schemas.openxmlformats.org/officeDocument/2006/relationships/slideLayout" Target="../slideLayouts/slideLayout1.xml"/><Relationship Id="rId14" Type="http://schemas.openxmlformats.org/officeDocument/2006/relationships/tags" Target="../tags/tag276.xml"/><Relationship Id="rId13" Type="http://schemas.openxmlformats.org/officeDocument/2006/relationships/tags" Target="../tags/tag275.xml"/><Relationship Id="rId12" Type="http://schemas.openxmlformats.org/officeDocument/2006/relationships/image" Target="../media/image56.png"/><Relationship Id="rId11" Type="http://schemas.openxmlformats.org/officeDocument/2006/relationships/tags" Target="../tags/tag274.xml"/><Relationship Id="rId10" Type="http://schemas.openxmlformats.org/officeDocument/2006/relationships/image" Target="../media/image55.jpeg"/><Relationship Id="rId1" Type="http://schemas.openxmlformats.org/officeDocument/2006/relationships/tags" Target="../tags/tag266.xml"/></Relationships>
</file>

<file path=ppt/slides/_rels/slide17.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image" Target="../media/image4.png"/><Relationship Id="rId3" Type="http://schemas.openxmlformats.org/officeDocument/2006/relationships/tags" Target="../tags/tag279.xml"/><Relationship Id="rId2" Type="http://schemas.openxmlformats.org/officeDocument/2006/relationships/tags" Target="../tags/tag278.xml"/><Relationship Id="rId12" Type="http://schemas.openxmlformats.org/officeDocument/2006/relationships/slideLayout" Target="../slideLayouts/slideLayout1.xml"/><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tags" Target="../tags/tag277.xml"/></Relationships>
</file>

<file path=ppt/slides/_rels/slide18.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image" Target="../media/image4.png"/><Relationship Id="rId3" Type="http://schemas.openxmlformats.org/officeDocument/2006/relationships/tags" Target="../tags/tag286.xml"/><Relationship Id="rId2" Type="http://schemas.openxmlformats.org/officeDocument/2006/relationships/tags" Target="../tags/tag285.xml"/><Relationship Id="rId10" Type="http://schemas.openxmlformats.org/officeDocument/2006/relationships/slideLayout" Target="../slideLayouts/slideLayout1.xml"/><Relationship Id="rId1" Type="http://schemas.openxmlformats.org/officeDocument/2006/relationships/tags" Target="../tags/tag284.xml"/></Relationships>
</file>

<file path=ppt/slides/_rels/slide19.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image" Target="../media/image4.png"/><Relationship Id="rId2" Type="http://schemas.openxmlformats.org/officeDocument/2006/relationships/tags" Target="../tags/tag293.xml"/><Relationship Id="rId18" Type="http://schemas.openxmlformats.org/officeDocument/2006/relationships/slideLayout" Target="../slideLayouts/slideLayout1.xml"/><Relationship Id="rId17" Type="http://schemas.openxmlformats.org/officeDocument/2006/relationships/tags" Target="../tags/tag306.xml"/><Relationship Id="rId16" Type="http://schemas.openxmlformats.org/officeDocument/2006/relationships/tags" Target="../tags/tag305.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image" Target="../media/image60.png"/><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2.xml"/></Relationships>
</file>

<file path=ppt/slides/_rels/slide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image" Target="../media/image5.png"/><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4.png"/><Relationship Id="rId21" Type="http://schemas.openxmlformats.org/officeDocument/2006/relationships/slideLayout" Target="../slideLayouts/slideLayout1.xml"/><Relationship Id="rId20" Type="http://schemas.openxmlformats.org/officeDocument/2006/relationships/image" Target="../media/image8.png"/><Relationship Id="rId2" Type="http://schemas.openxmlformats.org/officeDocument/2006/relationships/tags" Target="../tags/tag10.xml"/><Relationship Id="rId19" Type="http://schemas.openxmlformats.org/officeDocument/2006/relationships/image" Target="../media/image7.png"/><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image" Target="../media/image6.png"/><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image" Target="../media/image4.png"/><Relationship Id="rId2" Type="http://schemas.openxmlformats.org/officeDocument/2006/relationships/tags" Target="../tags/tag308.xml"/><Relationship Id="rId10" Type="http://schemas.openxmlformats.org/officeDocument/2006/relationships/slideLayout" Target="../slideLayouts/slideLayout1.xml"/><Relationship Id="rId1" Type="http://schemas.openxmlformats.org/officeDocument/2006/relationships/tags" Target="../tags/tag307.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image" Target="../media/image4.png"/><Relationship Id="rId2" Type="http://schemas.openxmlformats.org/officeDocument/2006/relationships/tags" Target="../tags/tag314.xml"/><Relationship Id="rId1" Type="http://schemas.openxmlformats.org/officeDocument/2006/relationships/tags" Target="../tags/tag313.xml"/></Relationships>
</file>

<file path=ppt/slides/_rels/slide22.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image" Target="../media/image4.png"/><Relationship Id="rId2" Type="http://schemas.openxmlformats.org/officeDocument/2006/relationships/tags" Target="../tags/tag318.xml"/><Relationship Id="rId10" Type="http://schemas.openxmlformats.org/officeDocument/2006/relationships/slideLayout" Target="../slideLayouts/slideLayout1.xml"/><Relationship Id="rId1" Type="http://schemas.openxmlformats.org/officeDocument/2006/relationships/tags" Target="../tags/tag317.xml"/></Relationships>
</file>

<file path=ppt/slides/_rels/slide23.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tags" Target="../tags/tag326.xml"/><Relationship Id="rId7" Type="http://schemas.openxmlformats.org/officeDocument/2006/relationships/image" Target="../media/image71.png"/><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tags" Target="../tags/tag322.xml"/><Relationship Id="rId20" Type="http://schemas.openxmlformats.org/officeDocument/2006/relationships/notesSlide" Target="../notesSlides/notesSlide1.xml"/><Relationship Id="rId2" Type="http://schemas.openxmlformats.org/officeDocument/2006/relationships/tags" Target="../tags/tag321.xml"/><Relationship Id="rId19" Type="http://schemas.openxmlformats.org/officeDocument/2006/relationships/slideLayout" Target="../slideLayouts/slideLayout1.xml"/><Relationship Id="rId18" Type="http://schemas.openxmlformats.org/officeDocument/2006/relationships/image" Target="../media/image74.png"/><Relationship Id="rId17" Type="http://schemas.openxmlformats.org/officeDocument/2006/relationships/tags" Target="../tags/tag332.xml"/><Relationship Id="rId16" Type="http://schemas.openxmlformats.org/officeDocument/2006/relationships/image" Target="../media/image73.png"/><Relationship Id="rId15" Type="http://schemas.openxmlformats.org/officeDocument/2006/relationships/tags" Target="../tags/tag331.xml"/><Relationship Id="rId14" Type="http://schemas.openxmlformats.org/officeDocument/2006/relationships/image" Target="../media/image72.png"/><Relationship Id="rId13" Type="http://schemas.openxmlformats.org/officeDocument/2006/relationships/tags" Target="../tags/tag330.xml"/><Relationship Id="rId12" Type="http://schemas.openxmlformats.org/officeDocument/2006/relationships/tags" Target="../tags/tag329.xml"/><Relationship Id="rId11" Type="http://schemas.openxmlformats.org/officeDocument/2006/relationships/tags" Target="../tags/tag328.xml"/><Relationship Id="rId10" Type="http://schemas.openxmlformats.org/officeDocument/2006/relationships/image" Target="../media/image3.png"/><Relationship Id="rId1" Type="http://schemas.openxmlformats.org/officeDocument/2006/relationships/image" Target="../media/image70.jpeg"/></Relationships>
</file>

<file path=ppt/slides/_rels/slide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image" Target="../media/image4.png"/><Relationship Id="rId31" Type="http://schemas.openxmlformats.org/officeDocument/2006/relationships/slideLayout" Target="../slideLayouts/slideLayout1.xml"/><Relationship Id="rId30" Type="http://schemas.openxmlformats.org/officeDocument/2006/relationships/tags" Target="../tags/tag52.xml"/><Relationship Id="rId3" Type="http://schemas.openxmlformats.org/officeDocument/2006/relationships/tags" Target="../tags/tag26.xml"/><Relationship Id="rId29" Type="http://schemas.openxmlformats.org/officeDocument/2006/relationships/tags" Target="../tags/tag51.xml"/><Relationship Id="rId28" Type="http://schemas.openxmlformats.org/officeDocument/2006/relationships/tags" Target="../tags/tag50.xml"/><Relationship Id="rId27" Type="http://schemas.openxmlformats.org/officeDocument/2006/relationships/tags" Target="../tags/tag49.xml"/><Relationship Id="rId26" Type="http://schemas.openxmlformats.org/officeDocument/2006/relationships/tags" Target="../tags/tag48.xml"/><Relationship Id="rId25" Type="http://schemas.openxmlformats.org/officeDocument/2006/relationships/tags" Target="../tags/tag47.xml"/><Relationship Id="rId24" Type="http://schemas.openxmlformats.org/officeDocument/2006/relationships/tags" Target="../tags/tag46.xml"/><Relationship Id="rId23" Type="http://schemas.openxmlformats.org/officeDocument/2006/relationships/tags" Target="../tags/tag45.xml"/><Relationship Id="rId22" Type="http://schemas.openxmlformats.org/officeDocument/2006/relationships/tags" Target="../tags/tag44.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25.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58.xml"/><Relationship Id="rId7" Type="http://schemas.openxmlformats.org/officeDocument/2006/relationships/image" Target="../media/image9.png"/><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4.png"/><Relationship Id="rId29" Type="http://schemas.openxmlformats.org/officeDocument/2006/relationships/slideLayout" Target="../slideLayouts/slideLayout1.xml"/><Relationship Id="rId28" Type="http://schemas.openxmlformats.org/officeDocument/2006/relationships/tags" Target="../tags/tag75.xml"/><Relationship Id="rId27" Type="http://schemas.openxmlformats.org/officeDocument/2006/relationships/tags" Target="../tags/tag74.xml"/><Relationship Id="rId26" Type="http://schemas.openxmlformats.org/officeDocument/2006/relationships/tags" Target="../tags/tag73.xml"/><Relationship Id="rId25" Type="http://schemas.openxmlformats.org/officeDocument/2006/relationships/tags" Target="../tags/tag72.xml"/><Relationship Id="rId24" Type="http://schemas.openxmlformats.org/officeDocument/2006/relationships/tags" Target="../tags/tag71.xml"/><Relationship Id="rId23" Type="http://schemas.openxmlformats.org/officeDocument/2006/relationships/tags" Target="../tags/tag70.xml"/><Relationship Id="rId22" Type="http://schemas.openxmlformats.org/officeDocument/2006/relationships/tags" Target="../tags/tag69.xml"/><Relationship Id="rId21" Type="http://schemas.openxmlformats.org/officeDocument/2006/relationships/tags" Target="../tags/tag68.xml"/><Relationship Id="rId20" Type="http://schemas.openxmlformats.org/officeDocument/2006/relationships/tags" Target="../tags/tag67.xml"/><Relationship Id="rId2" Type="http://schemas.openxmlformats.org/officeDocument/2006/relationships/tags" Target="../tags/tag54.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image" Target="../media/image12.jpeg"/><Relationship Id="rId12" Type="http://schemas.openxmlformats.org/officeDocument/2006/relationships/tags" Target="../tags/tag60.xml"/><Relationship Id="rId11" Type="http://schemas.openxmlformats.org/officeDocument/2006/relationships/image" Target="../media/image11.png"/><Relationship Id="rId10" Type="http://schemas.openxmlformats.org/officeDocument/2006/relationships/tags" Target="../tags/tag59.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82.xml"/><Relationship Id="rId7" Type="http://schemas.openxmlformats.org/officeDocument/2006/relationships/tags" Target="../tags/tag81.xml"/><Relationship Id="rId65" Type="http://schemas.openxmlformats.org/officeDocument/2006/relationships/slideLayout" Target="../slideLayouts/slideLayout1.xml"/><Relationship Id="rId64" Type="http://schemas.openxmlformats.org/officeDocument/2006/relationships/tags" Target="../tags/tag123.xml"/><Relationship Id="rId63" Type="http://schemas.openxmlformats.org/officeDocument/2006/relationships/tags" Target="../tags/tag122.xml"/><Relationship Id="rId62" Type="http://schemas.openxmlformats.org/officeDocument/2006/relationships/tags" Target="../tags/tag121.xml"/><Relationship Id="rId61" Type="http://schemas.openxmlformats.org/officeDocument/2006/relationships/tags" Target="../tags/tag120.xml"/><Relationship Id="rId60" Type="http://schemas.openxmlformats.org/officeDocument/2006/relationships/tags" Target="../tags/tag119.xml"/><Relationship Id="rId6" Type="http://schemas.openxmlformats.org/officeDocument/2006/relationships/tags" Target="../tags/tag80.xml"/><Relationship Id="rId59" Type="http://schemas.openxmlformats.org/officeDocument/2006/relationships/tags" Target="../tags/tag118.xml"/><Relationship Id="rId58" Type="http://schemas.openxmlformats.org/officeDocument/2006/relationships/tags" Target="../tags/tag117.xml"/><Relationship Id="rId57" Type="http://schemas.openxmlformats.org/officeDocument/2006/relationships/tags" Target="../tags/tag116.xml"/><Relationship Id="rId56" Type="http://schemas.openxmlformats.org/officeDocument/2006/relationships/tags" Target="../tags/tag115.xml"/><Relationship Id="rId55" Type="http://schemas.openxmlformats.org/officeDocument/2006/relationships/tags" Target="../tags/tag114.xml"/><Relationship Id="rId54" Type="http://schemas.openxmlformats.org/officeDocument/2006/relationships/tags" Target="../tags/tag113.xml"/><Relationship Id="rId53" Type="http://schemas.openxmlformats.org/officeDocument/2006/relationships/tags" Target="../tags/tag112.xml"/><Relationship Id="rId52" Type="http://schemas.openxmlformats.org/officeDocument/2006/relationships/tags" Target="../tags/tag111.xml"/><Relationship Id="rId51" Type="http://schemas.openxmlformats.org/officeDocument/2006/relationships/tags" Target="../tags/tag110.xml"/><Relationship Id="rId50" Type="http://schemas.openxmlformats.org/officeDocument/2006/relationships/tags" Target="../tags/tag109.xml"/><Relationship Id="rId5" Type="http://schemas.openxmlformats.org/officeDocument/2006/relationships/tags" Target="../tags/tag79.xml"/><Relationship Id="rId49" Type="http://schemas.openxmlformats.org/officeDocument/2006/relationships/tags" Target="../tags/tag108.xml"/><Relationship Id="rId48" Type="http://schemas.openxmlformats.org/officeDocument/2006/relationships/tags" Target="../tags/tag107.xml"/><Relationship Id="rId47" Type="http://schemas.openxmlformats.org/officeDocument/2006/relationships/tags" Target="../tags/tag106.xml"/><Relationship Id="rId46" Type="http://schemas.openxmlformats.org/officeDocument/2006/relationships/tags" Target="../tags/tag105.xml"/><Relationship Id="rId45" Type="http://schemas.openxmlformats.org/officeDocument/2006/relationships/tags" Target="../tags/tag104.xml"/><Relationship Id="rId44" Type="http://schemas.openxmlformats.org/officeDocument/2006/relationships/tags" Target="../tags/tag103.xml"/><Relationship Id="rId43" Type="http://schemas.openxmlformats.org/officeDocument/2006/relationships/tags" Target="../tags/tag102.xml"/><Relationship Id="rId42" Type="http://schemas.openxmlformats.org/officeDocument/2006/relationships/tags" Target="../tags/tag101.xml"/><Relationship Id="rId41" Type="http://schemas.openxmlformats.org/officeDocument/2006/relationships/tags" Target="../tags/tag100.xml"/><Relationship Id="rId40" Type="http://schemas.openxmlformats.org/officeDocument/2006/relationships/tags" Target="../tags/tag99.xml"/><Relationship Id="rId4" Type="http://schemas.openxmlformats.org/officeDocument/2006/relationships/image" Target="../media/image4.png"/><Relationship Id="rId39" Type="http://schemas.openxmlformats.org/officeDocument/2006/relationships/tags" Target="../tags/tag98.xml"/><Relationship Id="rId38" Type="http://schemas.openxmlformats.org/officeDocument/2006/relationships/tags" Target="../tags/tag97.xml"/><Relationship Id="rId37" Type="http://schemas.openxmlformats.org/officeDocument/2006/relationships/image" Target="../media/image27.jpeg"/><Relationship Id="rId36" Type="http://schemas.openxmlformats.org/officeDocument/2006/relationships/tags" Target="../tags/tag96.xml"/><Relationship Id="rId35" Type="http://schemas.openxmlformats.org/officeDocument/2006/relationships/image" Target="../media/image26.jpeg"/><Relationship Id="rId34" Type="http://schemas.openxmlformats.org/officeDocument/2006/relationships/tags" Target="../tags/tag95.xml"/><Relationship Id="rId33" Type="http://schemas.openxmlformats.org/officeDocument/2006/relationships/image" Target="../media/image25.jpeg"/><Relationship Id="rId32" Type="http://schemas.openxmlformats.org/officeDocument/2006/relationships/tags" Target="../tags/tag94.xml"/><Relationship Id="rId31" Type="http://schemas.openxmlformats.org/officeDocument/2006/relationships/image" Target="../media/image24.jpeg"/><Relationship Id="rId30" Type="http://schemas.openxmlformats.org/officeDocument/2006/relationships/tags" Target="../tags/tag93.xml"/><Relationship Id="rId3" Type="http://schemas.openxmlformats.org/officeDocument/2006/relationships/tags" Target="../tags/tag78.xml"/><Relationship Id="rId29" Type="http://schemas.openxmlformats.org/officeDocument/2006/relationships/image" Target="../media/image23.jpeg"/><Relationship Id="rId28" Type="http://schemas.openxmlformats.org/officeDocument/2006/relationships/tags" Target="../tags/tag92.xml"/><Relationship Id="rId27" Type="http://schemas.openxmlformats.org/officeDocument/2006/relationships/image" Target="../media/image22.jpeg"/><Relationship Id="rId26" Type="http://schemas.openxmlformats.org/officeDocument/2006/relationships/tags" Target="../tags/tag91.xml"/><Relationship Id="rId25" Type="http://schemas.openxmlformats.org/officeDocument/2006/relationships/image" Target="../media/image21.jpeg"/><Relationship Id="rId24" Type="http://schemas.openxmlformats.org/officeDocument/2006/relationships/tags" Target="../tags/tag90.xml"/><Relationship Id="rId23" Type="http://schemas.openxmlformats.org/officeDocument/2006/relationships/image" Target="../media/image20.jpeg"/><Relationship Id="rId22" Type="http://schemas.openxmlformats.org/officeDocument/2006/relationships/tags" Target="../tags/tag89.xml"/><Relationship Id="rId21" Type="http://schemas.openxmlformats.org/officeDocument/2006/relationships/image" Target="../media/image19.jpeg"/><Relationship Id="rId20" Type="http://schemas.openxmlformats.org/officeDocument/2006/relationships/tags" Target="../tags/tag88.xml"/><Relationship Id="rId2" Type="http://schemas.openxmlformats.org/officeDocument/2006/relationships/tags" Target="../tags/tag77.xml"/><Relationship Id="rId19" Type="http://schemas.openxmlformats.org/officeDocument/2006/relationships/image" Target="../media/image18.jpeg"/><Relationship Id="rId18" Type="http://schemas.openxmlformats.org/officeDocument/2006/relationships/tags" Target="../tags/tag87.xml"/><Relationship Id="rId17" Type="http://schemas.openxmlformats.org/officeDocument/2006/relationships/image" Target="../media/image17.jpeg"/><Relationship Id="rId16" Type="http://schemas.openxmlformats.org/officeDocument/2006/relationships/tags" Target="../tags/tag86.xml"/><Relationship Id="rId15" Type="http://schemas.openxmlformats.org/officeDocument/2006/relationships/image" Target="../media/image16.jpeg"/><Relationship Id="rId14" Type="http://schemas.openxmlformats.org/officeDocument/2006/relationships/tags" Target="../tags/tag85.xml"/><Relationship Id="rId13" Type="http://schemas.openxmlformats.org/officeDocument/2006/relationships/image" Target="../media/image15.jpeg"/><Relationship Id="rId12" Type="http://schemas.openxmlformats.org/officeDocument/2006/relationships/tags" Target="../tags/tag84.xml"/><Relationship Id="rId11" Type="http://schemas.openxmlformats.org/officeDocument/2006/relationships/image" Target="../media/image14.jpeg"/><Relationship Id="rId10" Type="http://schemas.openxmlformats.org/officeDocument/2006/relationships/tags" Target="../tags/tag83.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image" Target="../media/image4.png"/><Relationship Id="rId23" Type="http://schemas.openxmlformats.org/officeDocument/2006/relationships/slideLayout" Target="../slideLayouts/slideLayout1.xml"/><Relationship Id="rId22" Type="http://schemas.openxmlformats.org/officeDocument/2006/relationships/tags" Target="../tags/tag140.xml"/><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tags" Target="../tags/tag125.xml"/><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image" Target="../media/image31.png"/><Relationship Id="rId15" Type="http://schemas.openxmlformats.org/officeDocument/2006/relationships/tags" Target="../tags/tag134.xml"/><Relationship Id="rId14" Type="http://schemas.openxmlformats.org/officeDocument/2006/relationships/image" Target="../media/image30.png"/><Relationship Id="rId13" Type="http://schemas.openxmlformats.org/officeDocument/2006/relationships/tags" Target="../tags/tag133.xml"/><Relationship Id="rId12" Type="http://schemas.openxmlformats.org/officeDocument/2006/relationships/image" Target="../media/image29.png"/><Relationship Id="rId11" Type="http://schemas.openxmlformats.org/officeDocument/2006/relationships/tags" Target="../tags/tag132.xml"/><Relationship Id="rId10" Type="http://schemas.openxmlformats.org/officeDocument/2006/relationships/image" Target="../media/image28.jpeg"/><Relationship Id="rId1" Type="http://schemas.openxmlformats.org/officeDocument/2006/relationships/tags" Target="../tags/tag124.xml"/></Relationships>
</file>

<file path=ppt/slides/_rels/slide7.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0" Type="http://schemas.openxmlformats.org/officeDocument/2006/relationships/slideLayout" Target="../slideLayouts/slideLayout1.xml"/><Relationship Id="rId4" Type="http://schemas.openxmlformats.org/officeDocument/2006/relationships/tags" Target="../tags/tag143.xml"/><Relationship Id="rId39" Type="http://schemas.openxmlformats.org/officeDocument/2006/relationships/tags" Target="../tags/tag178.xml"/><Relationship Id="rId38" Type="http://schemas.openxmlformats.org/officeDocument/2006/relationships/tags" Target="../tags/tag177.xml"/><Relationship Id="rId37" Type="http://schemas.openxmlformats.org/officeDocument/2006/relationships/tags" Target="../tags/tag176.xml"/><Relationship Id="rId36" Type="http://schemas.openxmlformats.org/officeDocument/2006/relationships/tags" Target="../tags/tag175.xml"/><Relationship Id="rId35" Type="http://schemas.openxmlformats.org/officeDocument/2006/relationships/tags" Target="../tags/tag174.xml"/><Relationship Id="rId34" Type="http://schemas.openxmlformats.org/officeDocument/2006/relationships/tags" Target="../tags/tag173.xml"/><Relationship Id="rId33" Type="http://schemas.openxmlformats.org/officeDocument/2006/relationships/tags" Target="../tags/tag172.xml"/><Relationship Id="rId32" Type="http://schemas.openxmlformats.org/officeDocument/2006/relationships/tags" Target="../tags/tag171.xml"/><Relationship Id="rId31" Type="http://schemas.openxmlformats.org/officeDocument/2006/relationships/tags" Target="../tags/tag170.xml"/><Relationship Id="rId30" Type="http://schemas.openxmlformats.org/officeDocument/2006/relationships/tags" Target="../tags/tag169.xml"/><Relationship Id="rId3" Type="http://schemas.openxmlformats.org/officeDocument/2006/relationships/image" Target="../media/image4.png"/><Relationship Id="rId29" Type="http://schemas.openxmlformats.org/officeDocument/2006/relationships/tags" Target="../tags/tag168.xml"/><Relationship Id="rId28" Type="http://schemas.openxmlformats.org/officeDocument/2006/relationships/tags" Target="../tags/tag167.xml"/><Relationship Id="rId27" Type="http://schemas.openxmlformats.org/officeDocument/2006/relationships/tags" Target="../tags/tag166.xml"/><Relationship Id="rId26" Type="http://schemas.openxmlformats.org/officeDocument/2006/relationships/tags" Target="../tags/tag165.xml"/><Relationship Id="rId25" Type="http://schemas.openxmlformats.org/officeDocument/2006/relationships/tags" Target="../tags/tag164.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tags" Target="../tags/tag161.xml"/><Relationship Id="rId21" Type="http://schemas.openxmlformats.org/officeDocument/2006/relationships/tags" Target="../tags/tag160.xml"/><Relationship Id="rId20" Type="http://schemas.openxmlformats.org/officeDocument/2006/relationships/tags" Target="../tags/tag159.xml"/><Relationship Id="rId2" Type="http://schemas.openxmlformats.org/officeDocument/2006/relationships/tags" Target="../tags/tag142.xml"/><Relationship Id="rId19" Type="http://schemas.openxmlformats.org/officeDocument/2006/relationships/tags" Target="../tags/tag158.xml"/><Relationship Id="rId18" Type="http://schemas.openxmlformats.org/officeDocument/2006/relationships/tags" Target="../tags/tag157.xml"/><Relationship Id="rId17" Type="http://schemas.openxmlformats.org/officeDocument/2006/relationships/tags" Target="../tags/tag156.xml"/><Relationship Id="rId16" Type="http://schemas.openxmlformats.org/officeDocument/2006/relationships/tags" Target="../tags/tag155.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1.xml"/></Relationships>
</file>

<file path=ppt/slides/_rels/slide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4.png"/><Relationship Id="rId2" Type="http://schemas.openxmlformats.org/officeDocument/2006/relationships/tags" Target="../tags/tag180.xml"/><Relationship Id="rId10" Type="http://schemas.openxmlformats.org/officeDocument/2006/relationships/slideLayout" Target="../slideLayouts/slideLayout1.xml"/><Relationship Id="rId1" Type="http://schemas.openxmlformats.org/officeDocument/2006/relationships/tags" Target="../tags/tag179.xml"/></Relationships>
</file>

<file path=ppt/slides/_rels/slide9.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image" Target="../media/image4.png"/><Relationship Id="rId2" Type="http://schemas.openxmlformats.org/officeDocument/2006/relationships/tags" Target="../tags/tag188.xml"/><Relationship Id="rId16" Type="http://schemas.openxmlformats.org/officeDocument/2006/relationships/slideLayout" Target="../slideLayouts/slideLayout1.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cstate="print">
            <a:alphaModFix amt="60000"/>
            <a:alphaModFix amt="60000"/>
            <a:alphaModFix amt="80000"/>
          </a:blip>
          <a:stretch>
            <a:fillRect/>
          </a:stretch>
        </a:blipFill>
        <a:effectLst/>
      </p:bgPr>
    </p:bg>
    <p:spTree>
      <p:nvGrpSpPr>
        <p:cNvPr id="1" name=""/>
        <p:cNvGrpSpPr/>
        <p:nvPr/>
      </p:nvGrpSpPr>
      <p:grpSpPr>
        <a:xfrm>
          <a:off x="0" y="0"/>
          <a:ext cx="0" cy="0"/>
          <a:chOff x="0" y="0"/>
          <a:chExt cx="0" cy="0"/>
        </a:xfrm>
      </p:grpSpPr>
      <p:pic>
        <p:nvPicPr>
          <p:cNvPr id="2" name="图片 15"/>
          <p:cNvPicPr preferRelativeResize="0">
            <a:picLocks noChangeAspect="1"/>
          </p:cNvPicPr>
          <p:nvPr>
            <p:custDataLst>
              <p:tags r:id="rId2"/>
            </p:custDataLst>
          </p:nvPr>
        </p:nvPicPr>
        <p:blipFill>
          <a:blip r:embed="rId1" cstate="print"/>
          <a:stretch>
            <a:fillRect/>
          </a:stretch>
        </p:blipFill>
        <p:spPr>
          <a:xfrm>
            <a:off x="-952" y="-137795"/>
            <a:ext cx="12192000" cy="6858000"/>
          </a:xfrm>
          <a:prstGeom prst="rect">
            <a:avLst/>
          </a:prstGeom>
          <a:blipFill rotWithShape="1">
            <a:blip r:embed="rId3" cstate="print"/>
            <a:stretch>
              <a:fillRect/>
            </a:stretch>
          </a:blipFill>
          <a:ln w="9525">
            <a:noFill/>
          </a:ln>
        </p:spPr>
      </p:pic>
      <p:sp>
        <p:nvSpPr>
          <p:cNvPr id="15" name="矩形 14"/>
          <p:cNvSpPr/>
          <p:nvPr>
            <p:custDataLst>
              <p:tags r:id="rId4"/>
            </p:custDataLst>
          </p:nvPr>
        </p:nvSpPr>
        <p:spPr>
          <a:xfrm>
            <a:off x="635" y="4898390"/>
            <a:ext cx="12190730" cy="195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4400" strike="noStrike" noProof="1">
              <a:latin typeface="微软雅黑" panose="020B0503020204020204" charset="-122"/>
              <a:ea typeface="微软雅黑" panose="020B0503020204020204" charset="-122"/>
            </a:endParaRPr>
          </a:p>
        </p:txBody>
      </p:sp>
      <p:sp>
        <p:nvSpPr>
          <p:cNvPr id="6" name="文本框 9"/>
          <p:cNvSpPr txBox="1"/>
          <p:nvPr>
            <p:custDataLst>
              <p:tags r:id="rId5"/>
            </p:custDataLst>
          </p:nvPr>
        </p:nvSpPr>
        <p:spPr>
          <a:xfrm>
            <a:off x="5453793" y="6146766"/>
            <a:ext cx="1319592" cy="369332"/>
          </a:xfrm>
          <a:prstGeom prst="rect">
            <a:avLst/>
          </a:prstGeom>
          <a:noFill/>
          <a:ln w="9525">
            <a:noFill/>
          </a:ln>
        </p:spPr>
        <p:txBody>
          <a:bodyPr wrap="none" anchor="t" anchorCtr="0">
            <a:spAutoFit/>
          </a:bodyPr>
          <a:lstStyle/>
          <a:p>
            <a:pPr algn="ctr"/>
            <a:r>
              <a:rPr lang="en-US" altLang="zh-CN" dirty="0">
                <a:solidFill>
                  <a:srgbClr val="035A30"/>
                </a:solidFill>
                <a:latin typeface="微软雅黑" panose="020B0503020204020204" charset="-122"/>
                <a:ea typeface="微软雅黑" panose="020B0503020204020204" charset="-122"/>
              </a:rPr>
              <a:t>2024</a:t>
            </a:r>
            <a:r>
              <a:rPr lang="zh-CN" altLang="en-US" dirty="0">
                <a:solidFill>
                  <a:srgbClr val="035A30"/>
                </a:solidFill>
                <a:latin typeface="微软雅黑" panose="020B0503020204020204" charset="-122"/>
                <a:ea typeface="微软雅黑" panose="020B0503020204020204" charset="-122"/>
              </a:rPr>
              <a:t>年</a:t>
            </a:r>
            <a:r>
              <a:rPr lang="en-US" altLang="zh-CN" dirty="0">
                <a:solidFill>
                  <a:srgbClr val="035A30"/>
                </a:solidFill>
                <a:latin typeface="微软雅黑" panose="020B0503020204020204" charset="-122"/>
                <a:ea typeface="微软雅黑" panose="020B0503020204020204" charset="-122"/>
              </a:rPr>
              <a:t>9</a:t>
            </a:r>
            <a:r>
              <a:rPr lang="zh-CN" altLang="en-US" dirty="0">
                <a:solidFill>
                  <a:srgbClr val="035A30"/>
                </a:solidFill>
                <a:latin typeface="微软雅黑" panose="020B0503020204020204" charset="-122"/>
                <a:ea typeface="微软雅黑" panose="020B0503020204020204" charset="-122"/>
              </a:rPr>
              <a:t>月</a:t>
            </a:r>
            <a:endParaRPr lang="zh-CN" altLang="en-US" dirty="0">
              <a:solidFill>
                <a:srgbClr val="035A30"/>
              </a:solidFill>
              <a:latin typeface="微软雅黑" panose="020B0503020204020204" charset="-122"/>
              <a:ea typeface="微软雅黑" panose="020B0503020204020204" charset="-122"/>
            </a:endParaRPr>
          </a:p>
        </p:txBody>
      </p:sp>
      <p:sp>
        <p:nvSpPr>
          <p:cNvPr id="10" name="文本框 9"/>
          <p:cNvSpPr txBox="1"/>
          <p:nvPr>
            <p:custDataLst>
              <p:tags r:id="rId6"/>
            </p:custDataLst>
          </p:nvPr>
        </p:nvSpPr>
        <p:spPr>
          <a:xfrm>
            <a:off x="10391141" y="476568"/>
            <a:ext cx="1452880" cy="398780"/>
          </a:xfrm>
          <a:prstGeom prst="rect">
            <a:avLst/>
          </a:prstGeom>
          <a:noFill/>
        </p:spPr>
        <p:txBody>
          <a:bodyPr wrap="none" rtlCol="0">
            <a:spAutoFit/>
          </a:bodyPr>
          <a:lstStyle/>
          <a:p>
            <a:pPr algn="ctr"/>
            <a:r>
              <a:rPr lang="zh-CN" sz="2000">
                <a:solidFill>
                  <a:schemeClr val="bg1"/>
                </a:solidFill>
                <a:latin typeface="微软雅黑" panose="020B0503020204020204" charset="-122"/>
                <a:ea typeface="微软雅黑" panose="020B0503020204020204" charset="-122"/>
              </a:rPr>
              <a:t>丨知谱科技</a:t>
            </a:r>
            <a:endParaRPr lang="zh-CN" sz="2000">
              <a:solidFill>
                <a:schemeClr val="bg1"/>
              </a:solidFill>
              <a:latin typeface="微软雅黑" panose="020B0503020204020204" charset="-122"/>
              <a:ea typeface="微软雅黑" panose="020B0503020204020204" charset="-122"/>
            </a:endParaRPr>
          </a:p>
        </p:txBody>
      </p:sp>
      <p:sp>
        <p:nvSpPr>
          <p:cNvPr id="11" name="文本框 10"/>
          <p:cNvSpPr txBox="1"/>
          <p:nvPr>
            <p:custDataLst>
              <p:tags r:id="rId7"/>
            </p:custDataLst>
          </p:nvPr>
        </p:nvSpPr>
        <p:spPr>
          <a:xfrm>
            <a:off x="327660" y="4610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pic>
        <p:nvPicPr>
          <p:cNvPr id="13" name="图片 12" descr="微信图片_20230718104452"/>
          <p:cNvPicPr>
            <a:picLocks noChangeAspect="1"/>
          </p:cNvPicPr>
          <p:nvPr/>
        </p:nvPicPr>
        <p:blipFill>
          <a:blip r:embed="rId8" cstate="print"/>
          <a:stretch>
            <a:fillRect/>
          </a:stretch>
        </p:blipFill>
        <p:spPr>
          <a:xfrm>
            <a:off x="10087610" y="530860"/>
            <a:ext cx="401548" cy="291600"/>
          </a:xfrm>
          <a:prstGeom prst="rect">
            <a:avLst/>
          </a:prstGeom>
        </p:spPr>
      </p:pic>
      <p:sp>
        <p:nvSpPr>
          <p:cNvPr id="9" name="文本框 9"/>
          <p:cNvSpPr txBox="1"/>
          <p:nvPr>
            <p:custDataLst>
              <p:tags r:id="rId9"/>
            </p:custDataLst>
          </p:nvPr>
        </p:nvSpPr>
        <p:spPr>
          <a:xfrm>
            <a:off x="3768090" y="2201545"/>
            <a:ext cx="5630545" cy="865505"/>
          </a:xfrm>
          <a:prstGeom prst="rect">
            <a:avLst/>
          </a:prstGeom>
          <a:noFill/>
          <a:ln w="9525">
            <a:noFill/>
          </a:ln>
        </p:spPr>
        <p:txBody>
          <a:bodyPr wrap="square" anchor="t" anchorCtr="0">
            <a:spAutoFit/>
          </a:bodyPr>
          <a:lstStyle/>
          <a:p>
            <a:pPr algn="l">
              <a:lnSpc>
                <a:spcPct val="140000"/>
              </a:lnSpc>
            </a:pPr>
            <a:r>
              <a:rPr lang="zh-CN" altLang="en-US">
                <a:solidFill>
                  <a:schemeClr val="tx1">
                    <a:lumMod val="75000"/>
                    <a:lumOff val="25000"/>
                  </a:schemeClr>
                </a:solidFill>
                <a:latin typeface="微软雅黑" panose="020B0503020204020204" charset="-122"/>
                <a:ea typeface="微软雅黑" panose="020B0503020204020204" charset="-122"/>
              </a:rPr>
              <a:t>基于毫米波雷达算法为核心技术的</a:t>
            </a:r>
            <a:endParaRPr lang="zh-CN" altLang="en-US">
              <a:solidFill>
                <a:schemeClr val="tx1">
                  <a:lumMod val="75000"/>
                  <a:lumOff val="25000"/>
                </a:schemeClr>
              </a:solidFill>
              <a:latin typeface="微软雅黑" panose="020B0503020204020204" charset="-122"/>
              <a:ea typeface="微软雅黑" panose="020B0503020204020204" charset="-122"/>
            </a:endParaRPr>
          </a:p>
          <a:p>
            <a:pPr algn="l">
              <a:lnSpc>
                <a:spcPct val="140000"/>
              </a:lnSpc>
            </a:pPr>
            <a:r>
              <a:rPr lang="zh-CN" altLang="en-US">
                <a:solidFill>
                  <a:schemeClr val="tx1">
                    <a:lumMod val="75000"/>
                    <a:lumOff val="25000"/>
                  </a:schemeClr>
                </a:solidFill>
                <a:latin typeface="微软雅黑" panose="020B0503020204020204" charset="-122"/>
                <a:ea typeface="微软雅黑" panose="020B0503020204020204" charset="-122"/>
              </a:rPr>
              <a:t>无感智能健康监护产品及车载雷达解决方案提供商</a:t>
            </a: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14" name="文本框 9"/>
          <p:cNvSpPr txBox="1"/>
          <p:nvPr>
            <p:custDataLst>
              <p:tags r:id="rId10"/>
            </p:custDataLst>
          </p:nvPr>
        </p:nvSpPr>
        <p:spPr>
          <a:xfrm>
            <a:off x="640080" y="2237105"/>
            <a:ext cx="3342640" cy="829945"/>
          </a:xfrm>
          <a:prstGeom prst="rect">
            <a:avLst/>
          </a:prstGeom>
          <a:noFill/>
          <a:ln w="9525">
            <a:noFill/>
          </a:ln>
        </p:spPr>
        <p:txBody>
          <a:bodyPr wrap="square" anchor="t" anchorCtr="0">
            <a:spAutoFit/>
          </a:bodyPr>
          <a:lstStyle/>
          <a:p>
            <a:pPr algn="r"/>
            <a:r>
              <a:rPr lang="zh-CN" sz="4800" b="1">
                <a:solidFill>
                  <a:srgbClr val="035A30"/>
                </a:solidFill>
                <a:latin typeface="微软雅黑" panose="020B0503020204020204" charset="-122"/>
                <a:ea typeface="微软雅黑" panose="020B0503020204020204" charset="-122"/>
                <a:sym typeface="+mn-ea"/>
              </a:rPr>
              <a:t>知谱科技</a:t>
            </a:r>
            <a:r>
              <a:rPr lang="zh-CN" altLang="en-US" sz="4800" b="1">
                <a:solidFill>
                  <a:srgbClr val="035A30"/>
                </a:solidFill>
                <a:latin typeface="微软雅黑" panose="020B0503020204020204" charset="-122"/>
                <a:ea typeface="微软雅黑" panose="020B0503020204020204" charset="-122"/>
                <a:sym typeface="+mn-ea"/>
              </a:rPr>
              <a:t>丨</a:t>
            </a:r>
            <a:endParaRPr lang="zh-CN" altLang="en-US" sz="4800" b="1">
              <a:solidFill>
                <a:srgbClr val="035A30"/>
              </a:solidFill>
              <a:latin typeface="微软雅黑" panose="020B0503020204020204" charset="-122"/>
              <a:ea typeface="微软雅黑" panose="020B0503020204020204" charset="-122"/>
              <a:sym typeface="+mn-ea"/>
            </a:endParaRPr>
          </a:p>
        </p:txBody>
      </p:sp>
      <p:sp>
        <p:nvSpPr>
          <p:cNvPr id="16" name="文本框 15"/>
          <p:cNvSpPr txBox="1"/>
          <p:nvPr>
            <p:custDataLst>
              <p:tags r:id="rId11"/>
            </p:custDataLst>
          </p:nvPr>
        </p:nvSpPr>
        <p:spPr>
          <a:xfrm>
            <a:off x="3528060" y="5436235"/>
            <a:ext cx="5137785" cy="491490"/>
          </a:xfrm>
          <a:prstGeom prst="rect">
            <a:avLst/>
          </a:prstGeom>
          <a:noFill/>
          <a:ln w="9525">
            <a:noFill/>
          </a:ln>
        </p:spPr>
        <p:txBody>
          <a:bodyPr wrap="square" anchor="t" anchorCtr="0">
            <a:spAutoFit/>
          </a:bodyPr>
          <a:lstStyle/>
          <a:p>
            <a:pPr algn="ctr"/>
            <a:r>
              <a:rPr lang="zh-CN" altLang="en-US" sz="2600" b="1" dirty="0">
                <a:solidFill>
                  <a:schemeClr val="tx1">
                    <a:lumMod val="75000"/>
                    <a:lumOff val="25000"/>
                  </a:schemeClr>
                </a:solidFill>
                <a:latin typeface="微软雅黑" panose="020B0503020204020204" charset="-122"/>
                <a:ea typeface="微软雅黑" panose="020B0503020204020204" charset="-122"/>
              </a:rPr>
              <a:t>商业计划书</a:t>
            </a:r>
            <a:endParaRPr lang="zh-CN" altLang="en-US" sz="260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矩形 16"/>
          <p:cNvSpPr/>
          <p:nvPr/>
        </p:nvSpPr>
        <p:spPr>
          <a:xfrm>
            <a:off x="635" y="4898390"/>
            <a:ext cx="12192000" cy="170180"/>
          </a:xfrm>
          <a:prstGeom prst="rect">
            <a:avLst/>
          </a:prstGeom>
          <a:solidFill>
            <a:srgbClr val="035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产品优势</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920750" y="1496695"/>
            <a:ext cx="10240645" cy="312420"/>
          </a:xfrm>
          <a:prstGeom prst="rect">
            <a:avLst/>
          </a:prstGeom>
          <a:solidFill>
            <a:schemeClr val="bg1"/>
          </a:solidFill>
        </p:spPr>
        <p:txBody>
          <a:bodyPr wrap="square" rtlCol="0">
            <a:spAutoFit/>
          </a:bodyPr>
          <a:lstStyle/>
          <a:p>
            <a:pPr algn="ctr">
              <a:lnSpc>
                <a:spcPct val="90000"/>
              </a:lnSpc>
            </a:pPr>
            <a:r>
              <a:rPr lang="zh-CN" sz="1600" b="1">
                <a:solidFill>
                  <a:schemeClr val="tx1">
                    <a:lumMod val="75000"/>
                    <a:lumOff val="25000"/>
                  </a:schemeClr>
                </a:solidFill>
                <a:latin typeface="微软雅黑" panose="020B0503020204020204" charset="-122"/>
                <a:ea typeface="微软雅黑" panose="020B0503020204020204" charset="-122"/>
              </a:rPr>
              <a:t>产品特色：不侵害个人隐私、无感体验、高准确度、深度数据智能分析、7*24小时云看护、APP远程实时监测</a:t>
            </a:r>
            <a:endParaRPr lang="zh-CN" sz="1600" b="1">
              <a:solidFill>
                <a:schemeClr val="tx1">
                  <a:lumMod val="75000"/>
                  <a:lumOff val="25000"/>
                </a:schemeClr>
              </a:solidFill>
              <a:latin typeface="微软雅黑" panose="020B0503020204020204" charset="-122"/>
              <a:ea typeface="微软雅黑" panose="020B0503020204020204" charset="-122"/>
            </a:endParaRPr>
          </a:p>
        </p:txBody>
      </p:sp>
      <p:sp>
        <p:nvSpPr>
          <p:cNvPr id="10" name="矩形 9"/>
          <p:cNvSpPr/>
          <p:nvPr>
            <p:custDataLst>
              <p:tags r:id="rId7"/>
            </p:custDataLst>
          </p:nvPr>
        </p:nvSpPr>
        <p:spPr>
          <a:xfrm>
            <a:off x="1047750" y="1729105"/>
            <a:ext cx="10082530" cy="91440"/>
          </a:xfrm>
          <a:prstGeom prst="rect">
            <a:avLst/>
          </a:prstGeom>
          <a:solidFill>
            <a:srgbClr val="035A3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8" cstate="print"/>
          <a:stretch>
            <a:fillRect/>
          </a:stretch>
        </p:blipFill>
        <p:spPr>
          <a:xfrm>
            <a:off x="566420" y="1890395"/>
            <a:ext cx="11058525" cy="49237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系统优势</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920750" y="1420495"/>
            <a:ext cx="10240645" cy="423545"/>
          </a:xfrm>
          <a:prstGeom prst="rect">
            <a:avLst/>
          </a:prstGeom>
          <a:solidFill>
            <a:schemeClr val="bg1"/>
          </a:solidFill>
        </p:spPr>
        <p:txBody>
          <a:bodyPr wrap="square" rtlCol="0">
            <a:spAutoFit/>
          </a:bodyPr>
          <a:lstStyle/>
          <a:p>
            <a:pPr algn="ctr">
              <a:lnSpc>
                <a:spcPct val="90000"/>
              </a:lnSpc>
            </a:pPr>
            <a:r>
              <a:rPr lang="zh-CN" sz="2400" b="1" dirty="0">
                <a:solidFill>
                  <a:schemeClr val="tx1">
                    <a:lumMod val="75000"/>
                    <a:lumOff val="25000"/>
                  </a:schemeClr>
                </a:solidFill>
                <a:latin typeface="微软雅黑" panose="020B0503020204020204" charset="-122"/>
                <a:ea typeface="微软雅黑" panose="020B0503020204020204" charset="-122"/>
              </a:rPr>
              <a:t>差异化竞争，构建两大管理系统壁垒——居家养老&amp;社区</a:t>
            </a:r>
            <a:r>
              <a:rPr lang="zh-CN" altLang="en-US" sz="2400" b="1" dirty="0">
                <a:solidFill>
                  <a:schemeClr val="tx1">
                    <a:lumMod val="75000"/>
                    <a:lumOff val="25000"/>
                  </a:schemeClr>
                </a:solidFill>
                <a:latin typeface="微软雅黑" panose="020B0503020204020204" charset="-122"/>
                <a:ea typeface="微软雅黑" panose="020B0503020204020204" charset="-122"/>
              </a:rPr>
              <a:t>、机构</a:t>
            </a:r>
            <a:r>
              <a:rPr lang="zh-CN" sz="2400" b="1" dirty="0">
                <a:solidFill>
                  <a:schemeClr val="tx1">
                    <a:lumMod val="75000"/>
                    <a:lumOff val="25000"/>
                  </a:schemeClr>
                </a:solidFill>
                <a:latin typeface="微软雅黑" panose="020B0503020204020204" charset="-122"/>
                <a:ea typeface="微软雅黑" panose="020B0503020204020204" charset="-122"/>
              </a:rPr>
              <a:t>养老系统</a:t>
            </a:r>
            <a:endParaRPr lang="zh-CN" sz="2400" b="1" dirty="0">
              <a:solidFill>
                <a:schemeClr val="tx1">
                  <a:lumMod val="75000"/>
                  <a:lumOff val="25000"/>
                </a:schemeClr>
              </a:solidFill>
              <a:latin typeface="微软雅黑" panose="020B0503020204020204" charset="-122"/>
              <a:ea typeface="微软雅黑" panose="020B0503020204020204" charset="-122"/>
            </a:endParaRPr>
          </a:p>
        </p:txBody>
      </p:sp>
      <p:sp>
        <p:nvSpPr>
          <p:cNvPr id="10" name="矩形 9"/>
          <p:cNvSpPr/>
          <p:nvPr>
            <p:custDataLst>
              <p:tags r:id="rId7"/>
            </p:custDataLst>
          </p:nvPr>
        </p:nvSpPr>
        <p:spPr>
          <a:xfrm>
            <a:off x="1047750" y="1729105"/>
            <a:ext cx="10082530" cy="91440"/>
          </a:xfrm>
          <a:prstGeom prst="rect">
            <a:avLst/>
          </a:prstGeom>
          <a:solidFill>
            <a:srgbClr val="035A3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custDataLst>
              <p:tags r:id="rId8"/>
            </p:custDataLst>
          </p:nvPr>
        </p:nvSpPr>
        <p:spPr>
          <a:xfrm>
            <a:off x="1047115" y="2029460"/>
            <a:ext cx="10114915" cy="1254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65" name="Text Box 12"/>
          <p:cNvSpPr txBox="1">
            <a:spLocks noChangeArrowheads="1"/>
          </p:cNvSpPr>
          <p:nvPr>
            <p:custDataLst>
              <p:tags r:id="rId9"/>
            </p:custDataLst>
          </p:nvPr>
        </p:nvSpPr>
        <p:spPr bwMode="auto">
          <a:xfrm>
            <a:off x="1593215" y="2148840"/>
            <a:ext cx="9026525" cy="969010"/>
          </a:xfrm>
          <a:prstGeom prst="rect">
            <a:avLst/>
          </a:prstGeom>
          <a:noFill/>
          <a:ln w="9525" algn="ctr">
            <a:noFill/>
            <a:miter lim="800000"/>
          </a:ln>
        </p:spPr>
        <p:txBody>
          <a:bodyPr wrap="square" lIns="0" tIns="0" rIns="0" bIns="0">
            <a:spAutoFit/>
          </a:bodyPr>
          <a:lstStyle/>
          <a:p>
            <a:pPr marL="285750" indent="-285750">
              <a:lnSpc>
                <a:spcPct val="150000"/>
              </a:lnSpc>
              <a:buFont typeface="Wingdings" panose="05000000000000000000" charset="0"/>
              <a:buChar char="Ø"/>
            </a:pPr>
            <a:r>
              <a:rPr lang="zh-CN" altLang="en-US" sz="1400" dirty="0">
                <a:latin typeface="Arial" panose="020B0604020202020204" pitchFamily="34" charset="0"/>
                <a:ea typeface="微软雅黑" panose="020B0503020204020204" charset="-122"/>
              </a:rPr>
              <a:t>公司开发的智慧养老中心，应用于养老机构、社区养老，</a:t>
            </a:r>
            <a:r>
              <a:rPr lang="zh-CN" altLang="en-US" sz="1400" b="1" dirty="0">
                <a:solidFill>
                  <a:srgbClr val="97CA3C"/>
                </a:solidFill>
                <a:latin typeface="Arial" panose="020B0604020202020204" pitchFamily="34" charset="0"/>
                <a:ea typeface="微软雅黑" panose="020B0503020204020204" charset="-122"/>
              </a:rPr>
              <a:t>助力康养机构可持续发展</a:t>
            </a:r>
            <a:endParaRPr lang="zh-CN" altLang="en-US" sz="1400" b="1" dirty="0">
              <a:solidFill>
                <a:srgbClr val="97CA3C"/>
              </a:solidFill>
              <a:latin typeface="Arial" panose="020B0604020202020204" pitchFamily="34" charset="0"/>
              <a:ea typeface="微软雅黑" panose="020B0503020204020204" charset="-122"/>
            </a:endParaRPr>
          </a:p>
          <a:p>
            <a:pPr marL="285750" indent="-285750">
              <a:lnSpc>
                <a:spcPct val="150000"/>
              </a:lnSpc>
              <a:buFont typeface="Wingdings" panose="05000000000000000000" charset="0"/>
              <a:buChar char="Ø"/>
            </a:pPr>
            <a:r>
              <a:rPr lang="zh-CN" altLang="en-US" sz="1400" dirty="0">
                <a:latin typeface="Arial" panose="020B0604020202020204" pitchFamily="34" charset="0"/>
                <a:ea typeface="微软雅黑" panose="020B0503020204020204" charset="-122"/>
              </a:rPr>
              <a:t>公司生产的智能看护产品，应用于居家各个环境，实现看护闭环，</a:t>
            </a:r>
            <a:r>
              <a:rPr lang="zh-CN" altLang="en-US" sz="1400" b="1" dirty="0">
                <a:solidFill>
                  <a:srgbClr val="97CA3C"/>
                </a:solidFill>
                <a:latin typeface="Arial" panose="020B0604020202020204" pitchFamily="34" charset="0"/>
                <a:ea typeface="微软雅黑" panose="020B0503020204020204" charset="-122"/>
              </a:rPr>
              <a:t>全天时智能看护，关注家人睡眠</a:t>
            </a:r>
            <a:endParaRPr lang="zh-CN" altLang="en-US" sz="1400" b="1" dirty="0">
              <a:solidFill>
                <a:srgbClr val="97CA3C"/>
              </a:solidFill>
              <a:latin typeface="Arial" panose="020B0604020202020204" pitchFamily="34" charset="0"/>
              <a:ea typeface="微软雅黑" panose="020B0503020204020204" charset="-122"/>
            </a:endParaRPr>
          </a:p>
          <a:p>
            <a:pPr marL="285750" indent="-285750">
              <a:lnSpc>
                <a:spcPct val="150000"/>
              </a:lnSpc>
              <a:buFont typeface="Wingdings" panose="05000000000000000000" charset="0"/>
              <a:buChar char="Ø"/>
            </a:pPr>
            <a:r>
              <a:rPr lang="zh-CN" altLang="en-US" sz="1400" dirty="0">
                <a:latin typeface="Arial" panose="020B0604020202020204" pitchFamily="34" charset="0"/>
                <a:ea typeface="微软雅黑" panose="020B0503020204020204" charset="-122"/>
              </a:rPr>
              <a:t>公司下一代医疗监护产品，应用于医院各个科室，轻松接入医院闭环系统，</a:t>
            </a:r>
            <a:r>
              <a:rPr lang="zh-CN" altLang="en-US" sz="1400" b="1" dirty="0">
                <a:solidFill>
                  <a:srgbClr val="97CA3C"/>
                </a:solidFill>
                <a:latin typeface="Arial" panose="020B0604020202020204" pitchFamily="34" charset="0"/>
                <a:ea typeface="微软雅黑" panose="020B0503020204020204" charset="-122"/>
              </a:rPr>
              <a:t>实时监护病人情况</a:t>
            </a:r>
            <a:endParaRPr lang="zh-CN" altLang="en-US" sz="1400" b="1" dirty="0">
              <a:solidFill>
                <a:srgbClr val="97CA3C"/>
              </a:solidFill>
              <a:latin typeface="Arial" panose="020B0604020202020204" pitchFamily="34" charset="0"/>
              <a:ea typeface="微软雅黑" panose="020B0503020204020204" charset="-122"/>
            </a:endParaRPr>
          </a:p>
        </p:txBody>
      </p:sp>
      <p:sp>
        <p:nvSpPr>
          <p:cNvPr id="9" name="object 9"/>
          <p:cNvSpPr/>
          <p:nvPr>
            <p:custDataLst>
              <p:tags r:id="rId10"/>
            </p:custDataLst>
          </p:nvPr>
        </p:nvSpPr>
        <p:spPr>
          <a:xfrm>
            <a:off x="1047115" y="4068445"/>
            <a:ext cx="4006850" cy="2181225"/>
          </a:xfrm>
          <a:prstGeom prst="rect">
            <a:avLst/>
          </a:prstGeom>
          <a:blipFill>
            <a:blip r:embed="rId11"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2" name="object 10"/>
          <p:cNvSpPr/>
          <p:nvPr>
            <p:custDataLst>
              <p:tags r:id="rId12"/>
            </p:custDataLst>
          </p:nvPr>
        </p:nvSpPr>
        <p:spPr>
          <a:xfrm>
            <a:off x="7189470" y="4068445"/>
            <a:ext cx="3940810" cy="2368550"/>
          </a:xfrm>
          <a:prstGeom prst="rect">
            <a:avLst/>
          </a:prstGeom>
          <a:blipFill>
            <a:blip r:embed="rId13" cstate="print"/>
            <a:stretch>
              <a:fillRect/>
            </a:stretch>
          </a:blipFill>
        </p:spPr>
        <p:txBody>
          <a:bodyPr wrap="square" lIns="0" tIns="0" rIns="0" bIns="0" rtlCol="0"/>
          <a:lstStyle/>
          <a:p>
            <a:endParaRPr sz="3200">
              <a:solidFill>
                <a:schemeClr val="dk1"/>
              </a:solidFill>
            </a:endParaRPr>
          </a:p>
        </p:txBody>
      </p:sp>
      <p:sp>
        <p:nvSpPr>
          <p:cNvPr id="4" name="文本框 3"/>
          <p:cNvSpPr txBox="1"/>
          <p:nvPr>
            <p:custDataLst>
              <p:tags r:id="rId14"/>
            </p:custDataLst>
          </p:nvPr>
        </p:nvSpPr>
        <p:spPr>
          <a:xfrm>
            <a:off x="1702435" y="3515579"/>
            <a:ext cx="2696210" cy="337185"/>
          </a:xfrm>
          <a:prstGeom prst="rect">
            <a:avLst/>
          </a:prstGeom>
          <a:noFill/>
        </p:spPr>
        <p:txBody>
          <a:bodyPr wrap="square" rtlCol="0" anchor="t">
            <a:spAutoFit/>
          </a:bodyPr>
          <a:lstStyle/>
          <a:p>
            <a:pPr algn="ctr"/>
            <a:r>
              <a:rPr sz="1600" dirty="0">
                <a:solidFill>
                  <a:srgbClr val="97CA3C"/>
                </a:solidFill>
                <a:latin typeface="微软雅黑" panose="020B0503020204020204" charset="-122"/>
                <a:ea typeface="微软雅黑" panose="020B0503020204020204" charset="-122"/>
                <a:cs typeface="微软雅黑" panose="020B0503020204020204" charset="-122"/>
                <a:sym typeface="+mn-ea"/>
              </a:rPr>
              <a:t>居家养老看护系统</a:t>
            </a:r>
            <a:endParaRPr lang="zh-CN" altLang="en-US" sz="1600" dirty="0">
              <a:solidFill>
                <a:srgbClr val="97CA3C"/>
              </a:solidFill>
              <a:latin typeface="微软雅黑" panose="020B0503020204020204" charset="-122"/>
              <a:ea typeface="微软雅黑" panose="020B0503020204020204" charset="-122"/>
              <a:cs typeface="微软雅黑" panose="020B0503020204020204" charset="-122"/>
              <a:sym typeface="+mn-ea"/>
            </a:endParaRPr>
          </a:p>
        </p:txBody>
      </p:sp>
      <p:sp>
        <p:nvSpPr>
          <p:cNvPr id="6" name="object 6"/>
          <p:cNvSpPr txBox="1">
            <a:spLocks noGrp="1"/>
          </p:cNvSpPr>
          <p:nvPr>
            <p:ph type="title"/>
            <p:custDataLst>
              <p:tags r:id="rId15"/>
            </p:custDataLst>
          </p:nvPr>
        </p:nvSpPr>
        <p:spPr>
          <a:xfrm>
            <a:off x="7511695" y="3550186"/>
            <a:ext cx="3296356" cy="267970"/>
          </a:xfrm>
          <a:prstGeom prst="rect">
            <a:avLst/>
          </a:prstGeom>
        </p:spPr>
        <p:txBody>
          <a:bodyPr vert="horz" wrap="square" lIns="0" tIns="22577" rIns="0" bIns="0" rtlCol="0">
            <a:spAutoFit/>
          </a:bodyPr>
          <a:lstStyle/>
          <a:p>
            <a:pPr marL="12700" algn="ctr">
              <a:lnSpc>
                <a:spcPct val="100000"/>
              </a:lnSpc>
              <a:spcBef>
                <a:spcPts val="100"/>
              </a:spcBef>
            </a:pPr>
            <a:r>
              <a:rPr sz="1600" dirty="0" err="1">
                <a:solidFill>
                  <a:srgbClr val="97CA3C"/>
                </a:solidFill>
                <a:latin typeface="微软雅黑" panose="020B0503020204020204" charset="-122"/>
                <a:ea typeface="微软雅黑" panose="020B0503020204020204" charset="-122"/>
                <a:cs typeface="微软雅黑" panose="020B0503020204020204" charset="-122"/>
              </a:rPr>
              <a:t>社区</a:t>
            </a:r>
            <a:r>
              <a:rPr lang="zh-CN" altLang="en-US" sz="1600" dirty="0">
                <a:solidFill>
                  <a:srgbClr val="97CA3C"/>
                </a:solidFill>
                <a:latin typeface="微软雅黑" panose="020B0503020204020204" charset="-122"/>
                <a:ea typeface="微软雅黑" panose="020B0503020204020204" charset="-122"/>
                <a:cs typeface="微软雅黑" panose="020B0503020204020204" charset="-122"/>
              </a:rPr>
              <a:t>、机构</a:t>
            </a:r>
            <a:r>
              <a:rPr sz="1600" dirty="0" err="1">
                <a:solidFill>
                  <a:srgbClr val="97CA3C"/>
                </a:solidFill>
                <a:latin typeface="微软雅黑" panose="020B0503020204020204" charset="-122"/>
                <a:ea typeface="微软雅黑" panose="020B0503020204020204" charset="-122"/>
                <a:cs typeface="微软雅黑" panose="020B0503020204020204" charset="-122"/>
              </a:rPr>
              <a:t>养老看护系统</a:t>
            </a:r>
            <a:endParaRPr sz="1600" dirty="0">
              <a:solidFill>
                <a:srgbClr val="97CA3C"/>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产品优势</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pic>
        <p:nvPicPr>
          <p:cNvPr id="13" name="图片 12"/>
          <p:cNvPicPr>
            <a:picLocks noChangeAspect="1"/>
          </p:cNvPicPr>
          <p:nvPr/>
        </p:nvPicPr>
        <p:blipFill>
          <a:blip r:embed="rId6" cstate="print"/>
          <a:stretch>
            <a:fillRect/>
          </a:stretch>
        </p:blipFill>
        <p:spPr>
          <a:xfrm>
            <a:off x="121201" y="1265709"/>
            <a:ext cx="3740785" cy="5291455"/>
          </a:xfrm>
          <a:prstGeom prst="rect">
            <a:avLst/>
          </a:prstGeom>
        </p:spPr>
      </p:pic>
      <p:pic>
        <p:nvPicPr>
          <p:cNvPr id="30" name="图片 29"/>
          <p:cNvPicPr>
            <a:picLocks noChangeAspect="1"/>
          </p:cNvPicPr>
          <p:nvPr/>
        </p:nvPicPr>
        <p:blipFill>
          <a:blip r:embed="rId7">
            <a:extLst>
              <a:ext uri="{28A0092B-C50C-407E-A947-70E740481C1C}">
                <a14:useLocalDpi xmlns:a14="http://schemas.microsoft.com/office/drawing/2010/main" val="0"/>
              </a:ext>
            </a:extLst>
          </a:blip>
          <a:srcRect l="22588" t="28333" r="21915" b="2966"/>
          <a:stretch>
            <a:fillRect/>
          </a:stretch>
        </p:blipFill>
        <p:spPr>
          <a:xfrm>
            <a:off x="7826791" y="1264438"/>
            <a:ext cx="4313620" cy="5315748"/>
          </a:xfrm>
          <a:prstGeom prst="rect">
            <a:avLst/>
          </a:prstGeom>
        </p:spPr>
      </p:pic>
      <p:sp>
        <p:nvSpPr>
          <p:cNvPr id="33" name="箭头: 燕尾形 32"/>
          <p:cNvSpPr/>
          <p:nvPr/>
        </p:nvSpPr>
        <p:spPr>
          <a:xfrm rot="3905095">
            <a:off x="7603746" y="3562842"/>
            <a:ext cx="1848126" cy="142655"/>
          </a:xfrm>
          <a:prstGeom prst="notch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燕尾形 36"/>
          <p:cNvSpPr/>
          <p:nvPr/>
        </p:nvSpPr>
        <p:spPr>
          <a:xfrm rot="7512083">
            <a:off x="10572548" y="3026278"/>
            <a:ext cx="786888" cy="148665"/>
          </a:xfrm>
          <a:prstGeom prst="notch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p:cNvCxnSpPr/>
          <p:nvPr/>
        </p:nvCxnSpPr>
        <p:spPr>
          <a:xfrm flipH="1" flipV="1">
            <a:off x="9081179" y="4138037"/>
            <a:ext cx="785828" cy="1013316"/>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rcRect l="-88" t="28826" r="45384" b="17498"/>
          <a:stretch>
            <a:fillRect/>
          </a:stretch>
        </p:blipFill>
        <p:spPr>
          <a:xfrm>
            <a:off x="9592902" y="4687652"/>
            <a:ext cx="2540461" cy="186951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rcRect l="11260" t="18377" r="26487" b="18609"/>
          <a:stretch>
            <a:fillRect/>
          </a:stretch>
        </p:blipFill>
        <p:spPr>
          <a:xfrm>
            <a:off x="7917598" y="1512205"/>
            <a:ext cx="1097180" cy="1480825"/>
          </a:xfrm>
          <a:prstGeom prst="rect">
            <a:avLst/>
          </a:prstGeom>
        </p:spPr>
      </p:pic>
      <p:pic>
        <p:nvPicPr>
          <p:cNvPr id="46" name="图片 45"/>
          <p:cNvPicPr>
            <a:picLocks noChangeAspect="1"/>
          </p:cNvPicPr>
          <p:nvPr/>
        </p:nvPicPr>
        <p:blipFill>
          <a:blip r:embed="rId9" cstate="print">
            <a:extLst>
              <a:ext uri="{28A0092B-C50C-407E-A947-70E740481C1C}">
                <a14:useLocalDpi xmlns:a14="http://schemas.microsoft.com/office/drawing/2010/main" val="0"/>
              </a:ext>
            </a:extLst>
          </a:blip>
          <a:srcRect l="11260" t="18377" r="26487" b="18609"/>
          <a:stretch>
            <a:fillRect/>
          </a:stretch>
        </p:blipFill>
        <p:spPr>
          <a:xfrm>
            <a:off x="10973619" y="1429935"/>
            <a:ext cx="1097180" cy="1480825"/>
          </a:xfrm>
          <a:prstGeom prst="rect">
            <a:avLst/>
          </a:prstGeom>
        </p:spPr>
      </p:pic>
      <p:sp>
        <p:nvSpPr>
          <p:cNvPr id="47" name="文本框 46"/>
          <p:cNvSpPr txBox="1"/>
          <p:nvPr/>
        </p:nvSpPr>
        <p:spPr>
          <a:xfrm>
            <a:off x="8905261" y="1413480"/>
            <a:ext cx="2540461" cy="461665"/>
          </a:xfrm>
          <a:prstGeom prst="rect">
            <a:avLst/>
          </a:prstGeom>
          <a:noFill/>
        </p:spPr>
        <p:txBody>
          <a:bodyPr wrap="square" rtlCol="0">
            <a:spAutoFit/>
          </a:bodyPr>
          <a:lstStyle/>
          <a:p>
            <a:r>
              <a:rPr lang="zh-CN" altLang="en-US" sz="2400" b="1" dirty="0">
                <a:solidFill>
                  <a:schemeClr val="bg1"/>
                </a:solidFill>
              </a:rPr>
              <a:t>毫米波雷摄一体</a:t>
            </a:r>
            <a:endParaRPr lang="zh-CN" altLang="en-US" sz="2400" b="1" dirty="0">
              <a:solidFill>
                <a:schemeClr val="bg1"/>
              </a:solidFill>
            </a:endParaRPr>
          </a:p>
        </p:txBody>
      </p:sp>
      <p:pic>
        <p:nvPicPr>
          <p:cNvPr id="6" name="图片 5" descr="组 1 拷贝 2"/>
          <p:cNvPicPr>
            <a:picLocks noChangeAspect="1"/>
          </p:cNvPicPr>
          <p:nvPr/>
        </p:nvPicPr>
        <p:blipFill>
          <a:blip r:embed="rId10"/>
          <a:stretch>
            <a:fillRect/>
          </a:stretch>
        </p:blipFill>
        <p:spPr>
          <a:xfrm>
            <a:off x="3934460" y="1264285"/>
            <a:ext cx="3819525" cy="52920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398011" y="465773"/>
            <a:ext cx="3383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销售渠道（国内外）</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1125220" y="1261745"/>
            <a:ext cx="9928225" cy="368300"/>
          </a:xfrm>
          <a:prstGeom prst="rect">
            <a:avLst/>
          </a:prstGeom>
          <a:solidFill>
            <a:schemeClr val="bg1"/>
          </a:solidFill>
        </p:spPr>
        <p:txBody>
          <a:bodyPr wrap="square" rtlCol="0">
            <a:spAutoFit/>
          </a:bodyPr>
          <a:lstStyle/>
          <a:p>
            <a:pPr algn="ctr">
              <a:lnSpc>
                <a:spcPct val="90000"/>
              </a:lnSpc>
            </a:pPr>
            <a:r>
              <a:rPr lang="zh-CN" sz="2000">
                <a:solidFill>
                  <a:srgbClr val="035A30"/>
                </a:solidFill>
                <a:latin typeface="微软雅黑" panose="020B0503020204020204" charset="-122"/>
                <a:ea typeface="微软雅黑" panose="020B0503020204020204" charset="-122"/>
              </a:rPr>
              <a:t>差异化竞争，构建壁垒——聚焦智能看护、睡眠监测市场，成为细分市场龙头</a:t>
            </a:r>
            <a:endParaRPr lang="zh-CN" sz="2000">
              <a:solidFill>
                <a:srgbClr val="035A30"/>
              </a:solidFill>
              <a:latin typeface="微软雅黑" panose="020B0503020204020204" charset="-122"/>
              <a:ea typeface="微软雅黑" panose="020B0503020204020204" charset="-122"/>
            </a:endParaRPr>
          </a:p>
        </p:txBody>
      </p:sp>
      <p:sp>
        <p:nvSpPr>
          <p:cNvPr id="6" name="Text Box 12"/>
          <p:cNvSpPr txBox="1">
            <a:spLocks noChangeArrowheads="1"/>
          </p:cNvSpPr>
          <p:nvPr>
            <p:custDataLst>
              <p:tags r:id="rId7"/>
            </p:custDataLst>
          </p:nvPr>
        </p:nvSpPr>
        <p:spPr bwMode="auto">
          <a:xfrm>
            <a:off x="1955800" y="1901825"/>
            <a:ext cx="8220710" cy="738505"/>
          </a:xfrm>
          <a:prstGeom prst="rect">
            <a:avLst/>
          </a:prstGeom>
          <a:noFill/>
          <a:ln w="9525" algn="ctr">
            <a:noFill/>
            <a:miter lim="800000"/>
          </a:ln>
        </p:spPr>
        <p:txBody>
          <a:bodyPr wrap="square" lIns="0" tIns="0" rIns="0" bIns="0">
            <a:spAutoFit/>
          </a:bodyPr>
          <a:lstStyle/>
          <a:p>
            <a:pPr marL="361315" indent="-361315">
              <a:lnSpc>
                <a:spcPct val="150000"/>
              </a:lnSpc>
              <a:buFont typeface="Wingdings" panose="05000000000000000000" pitchFamily="2" charset="2"/>
              <a:buChar char="Ø"/>
            </a:pPr>
            <a:r>
              <a:rPr lang="zh-CN" altLang="en-US" sz="1600" dirty="0">
                <a:solidFill>
                  <a:schemeClr val="tx1">
                    <a:lumMod val="75000"/>
                    <a:lumOff val="25000"/>
                  </a:schemeClr>
                </a:solidFill>
                <a:latin typeface="Arial" panose="020B0604020202020204" pitchFamily="34" charset="0"/>
                <a:ea typeface="微软雅黑" panose="020B0503020204020204" charset="-122"/>
              </a:rPr>
              <a:t>专业招商企业合作，不断优化线下渠道建设，全国各地预计建立区域经销商渠道300家</a:t>
            </a:r>
            <a:endParaRPr lang="zh-CN" altLang="en-US" sz="1600" dirty="0">
              <a:solidFill>
                <a:schemeClr val="tx1">
                  <a:lumMod val="75000"/>
                  <a:lumOff val="25000"/>
                </a:schemeClr>
              </a:solidFill>
              <a:latin typeface="Arial" panose="020B0604020202020204" pitchFamily="34" charset="0"/>
              <a:ea typeface="微软雅黑" panose="020B0503020204020204" charset="-122"/>
            </a:endParaRPr>
          </a:p>
          <a:p>
            <a:pPr marL="361315" indent="-361315">
              <a:lnSpc>
                <a:spcPct val="150000"/>
              </a:lnSpc>
              <a:buFont typeface="Wingdings" panose="05000000000000000000" pitchFamily="2" charset="2"/>
              <a:buChar char="Ø"/>
            </a:pPr>
            <a:r>
              <a:rPr lang="zh-CN" altLang="en-US" sz="1600" dirty="0">
                <a:solidFill>
                  <a:schemeClr val="tx1">
                    <a:lumMod val="75000"/>
                    <a:lumOff val="25000"/>
                  </a:schemeClr>
                </a:solidFill>
                <a:latin typeface="Arial" panose="020B0604020202020204" pitchFamily="34" charset="0"/>
                <a:ea typeface="微软雅黑" panose="020B0503020204020204" charset="-122"/>
              </a:rPr>
              <a:t>公司完善线上电商店铺，建立零售价格体系</a:t>
            </a:r>
            <a:endParaRPr lang="zh-CN" altLang="en-US" sz="1600" dirty="0">
              <a:solidFill>
                <a:schemeClr val="tx1">
                  <a:lumMod val="75000"/>
                  <a:lumOff val="25000"/>
                </a:schemeClr>
              </a:solidFill>
              <a:latin typeface="Arial" panose="020B0604020202020204" pitchFamily="34" charset="0"/>
              <a:ea typeface="微软雅黑" panose="020B0503020204020204" charset="-122"/>
            </a:endParaRPr>
          </a:p>
        </p:txBody>
      </p:sp>
      <p:sp>
        <p:nvSpPr>
          <p:cNvPr id="10" name="矩形 9"/>
          <p:cNvSpPr/>
          <p:nvPr/>
        </p:nvSpPr>
        <p:spPr>
          <a:xfrm>
            <a:off x="1611630" y="1485265"/>
            <a:ext cx="8938895" cy="104140"/>
          </a:xfrm>
          <a:prstGeom prst="rect">
            <a:avLst/>
          </a:prstGeom>
          <a:solidFill>
            <a:srgbClr val="035A3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85190" y="3206750"/>
            <a:ext cx="4933950" cy="132207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8"/>
            </p:custDataLst>
          </p:nvPr>
        </p:nvSpPr>
        <p:spPr>
          <a:xfrm>
            <a:off x="1180466" y="2906713"/>
            <a:ext cx="1605280" cy="521970"/>
          </a:xfrm>
          <a:prstGeom prst="rect">
            <a:avLst/>
          </a:prstGeom>
          <a:noFill/>
        </p:spPr>
        <p:txBody>
          <a:bodyPr wrap="none" rtlCol="0">
            <a:spAutoFit/>
          </a:bodyPr>
          <a:lstStyle/>
          <a:p>
            <a:pPr algn="ctr"/>
            <a:r>
              <a:rPr lang="zh-CN" altLang="en-US" sz="2800" b="1">
                <a:solidFill>
                  <a:srgbClr val="97CA3C"/>
                </a:solidFill>
                <a:latin typeface="微软雅黑" panose="020B0503020204020204" charset="-122"/>
                <a:ea typeface="微软雅黑" panose="020B0503020204020204" charset="-122"/>
              </a:rPr>
              <a:t>线上电商</a:t>
            </a:r>
            <a:endParaRPr lang="zh-CN" altLang="en-US" sz="2800" b="1">
              <a:solidFill>
                <a:srgbClr val="97CA3C"/>
              </a:solidFill>
              <a:latin typeface="微软雅黑" panose="020B0503020204020204" charset="-122"/>
              <a:ea typeface="微软雅黑" panose="020B0503020204020204" charset="-122"/>
            </a:endParaRPr>
          </a:p>
        </p:txBody>
      </p:sp>
      <p:sp>
        <p:nvSpPr>
          <p:cNvPr id="16" name="文本框 15"/>
          <p:cNvSpPr txBox="1"/>
          <p:nvPr/>
        </p:nvSpPr>
        <p:spPr>
          <a:xfrm>
            <a:off x="1261745" y="3583940"/>
            <a:ext cx="4133215" cy="730885"/>
          </a:xfrm>
          <a:prstGeom prst="rect">
            <a:avLst/>
          </a:prstGeom>
          <a:noFill/>
        </p:spPr>
        <p:txBody>
          <a:bodyPr wrap="square" rtlCol="0" anchor="t">
            <a:spAutoFit/>
          </a:bodyPr>
          <a:lstStyle/>
          <a:p>
            <a:pPr>
              <a:lnSpc>
                <a:spcPct val="130000"/>
              </a:lnSpc>
            </a:pP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官网、天猫、</a:t>
            </a:r>
            <a:r>
              <a:rPr 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抖音、微信、</a:t>
            </a: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京东、苹果、华为商城、米家、亚马逊等</a:t>
            </a:r>
            <a:endParaRPr lang="zh-CN" alt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custDataLst>
              <p:tags r:id="rId9"/>
            </p:custDataLst>
          </p:nvPr>
        </p:nvSpPr>
        <p:spPr>
          <a:xfrm>
            <a:off x="6358255" y="3206750"/>
            <a:ext cx="4933950" cy="132207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0"/>
            </p:custDataLst>
          </p:nvPr>
        </p:nvSpPr>
        <p:spPr>
          <a:xfrm>
            <a:off x="6653531" y="2906713"/>
            <a:ext cx="1605280" cy="521970"/>
          </a:xfrm>
          <a:prstGeom prst="rect">
            <a:avLst/>
          </a:prstGeom>
          <a:noFill/>
        </p:spPr>
        <p:txBody>
          <a:bodyPr wrap="none" rtlCol="0">
            <a:spAutoFit/>
          </a:bodyPr>
          <a:lstStyle/>
          <a:p>
            <a:pPr algn="ctr"/>
            <a:r>
              <a:rPr lang="zh-CN" altLang="en-US" sz="2800" b="1">
                <a:solidFill>
                  <a:schemeClr val="accent5">
                    <a:lumMod val="75000"/>
                  </a:schemeClr>
                </a:solidFill>
                <a:latin typeface="微软雅黑" panose="020B0503020204020204" charset="-122"/>
                <a:ea typeface="微软雅黑" panose="020B0503020204020204" charset="-122"/>
              </a:rPr>
              <a:t>线下代理</a:t>
            </a:r>
            <a:endParaRPr lang="zh-CN" altLang="en-US" sz="2800" b="1">
              <a:solidFill>
                <a:schemeClr val="accent5">
                  <a:lumMod val="75000"/>
                </a:schemeClr>
              </a:solidFill>
              <a:latin typeface="微软雅黑" panose="020B0503020204020204" charset="-122"/>
              <a:ea typeface="微软雅黑" panose="020B0503020204020204" charset="-122"/>
            </a:endParaRPr>
          </a:p>
        </p:txBody>
      </p:sp>
      <p:sp>
        <p:nvSpPr>
          <p:cNvPr id="19" name="文本框 18"/>
          <p:cNvSpPr txBox="1"/>
          <p:nvPr>
            <p:custDataLst>
              <p:tags r:id="rId11"/>
            </p:custDataLst>
          </p:nvPr>
        </p:nvSpPr>
        <p:spPr>
          <a:xfrm>
            <a:off x="6734810" y="3583940"/>
            <a:ext cx="4133215" cy="410845"/>
          </a:xfrm>
          <a:prstGeom prst="rect">
            <a:avLst/>
          </a:prstGeom>
          <a:noFill/>
        </p:spPr>
        <p:txBody>
          <a:bodyPr wrap="square" rtlCol="0" anchor="t">
            <a:spAutoFit/>
          </a:bodyPr>
          <a:lstStyle/>
          <a:p>
            <a:pPr>
              <a:lnSpc>
                <a:spcPct val="130000"/>
              </a:lnSpc>
            </a:pP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高端零售店及卖场</a:t>
            </a:r>
            <a:endPar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0" name="矩形 19"/>
          <p:cNvSpPr/>
          <p:nvPr>
            <p:custDataLst>
              <p:tags r:id="rId12"/>
            </p:custDataLst>
          </p:nvPr>
        </p:nvSpPr>
        <p:spPr>
          <a:xfrm>
            <a:off x="885190" y="5000625"/>
            <a:ext cx="4933950" cy="132207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13"/>
            </p:custDataLst>
          </p:nvPr>
        </p:nvSpPr>
        <p:spPr>
          <a:xfrm>
            <a:off x="1180466" y="4700588"/>
            <a:ext cx="2316480" cy="521970"/>
          </a:xfrm>
          <a:prstGeom prst="rect">
            <a:avLst/>
          </a:prstGeom>
          <a:noFill/>
        </p:spPr>
        <p:txBody>
          <a:bodyPr wrap="none" rtlCol="0">
            <a:spAutoFit/>
          </a:bodyPr>
          <a:lstStyle/>
          <a:p>
            <a:pPr algn="l"/>
            <a:r>
              <a:rPr lang="zh-CN" altLang="en-US" sz="2800" b="1">
                <a:solidFill>
                  <a:schemeClr val="accent4"/>
                </a:solidFill>
                <a:latin typeface="微软雅黑" panose="020B0503020204020204" charset="-122"/>
                <a:ea typeface="微软雅黑" panose="020B0503020204020204" charset="-122"/>
              </a:rPr>
              <a:t>行业客户团购</a:t>
            </a:r>
            <a:endParaRPr lang="zh-CN" altLang="en-US" sz="2800" b="1">
              <a:solidFill>
                <a:schemeClr val="accent4"/>
              </a:solidFill>
              <a:latin typeface="微软雅黑" panose="020B0503020204020204" charset="-122"/>
              <a:ea typeface="微软雅黑" panose="020B0503020204020204" charset="-122"/>
            </a:endParaRPr>
          </a:p>
        </p:txBody>
      </p:sp>
      <p:sp>
        <p:nvSpPr>
          <p:cNvPr id="22" name="文本框 21"/>
          <p:cNvSpPr txBox="1"/>
          <p:nvPr>
            <p:custDataLst>
              <p:tags r:id="rId14"/>
            </p:custDataLst>
          </p:nvPr>
        </p:nvSpPr>
        <p:spPr>
          <a:xfrm>
            <a:off x="1261745" y="5377815"/>
            <a:ext cx="4133215" cy="730885"/>
          </a:xfrm>
          <a:prstGeom prst="rect">
            <a:avLst/>
          </a:prstGeom>
          <a:noFill/>
        </p:spPr>
        <p:txBody>
          <a:bodyPr wrap="square" rtlCol="0" anchor="t">
            <a:spAutoFit/>
          </a:bodyPr>
          <a:lstStyle/>
          <a:p>
            <a:pPr>
              <a:lnSpc>
                <a:spcPct val="130000"/>
              </a:lnSpc>
            </a:pP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养老机构、中国移动、银行积分用户、保险礼品等</a:t>
            </a:r>
            <a:endPar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3" name="矩形 22"/>
          <p:cNvSpPr/>
          <p:nvPr>
            <p:custDataLst>
              <p:tags r:id="rId15"/>
            </p:custDataLst>
          </p:nvPr>
        </p:nvSpPr>
        <p:spPr>
          <a:xfrm>
            <a:off x="6358255" y="5000625"/>
            <a:ext cx="4933950" cy="132207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16"/>
            </p:custDataLst>
          </p:nvPr>
        </p:nvSpPr>
        <p:spPr>
          <a:xfrm>
            <a:off x="6653531" y="4700588"/>
            <a:ext cx="1492885" cy="521970"/>
          </a:xfrm>
          <a:prstGeom prst="rect">
            <a:avLst/>
          </a:prstGeom>
          <a:noFill/>
        </p:spPr>
        <p:txBody>
          <a:bodyPr wrap="none" rtlCol="0">
            <a:spAutoFit/>
          </a:bodyPr>
          <a:lstStyle/>
          <a:p>
            <a:pPr algn="l"/>
            <a:r>
              <a:rPr lang="zh-CN" altLang="en-US" sz="2800" b="1">
                <a:solidFill>
                  <a:schemeClr val="accent2">
                    <a:lumMod val="75000"/>
                  </a:schemeClr>
                </a:solidFill>
                <a:latin typeface="微软雅黑" panose="020B0503020204020204" charset="-122"/>
                <a:ea typeface="微软雅黑" panose="020B0503020204020204" charset="-122"/>
              </a:rPr>
              <a:t>B端客户</a:t>
            </a:r>
            <a:endParaRPr lang="zh-CN" altLang="en-US" sz="2800" b="1">
              <a:solidFill>
                <a:schemeClr val="accent2">
                  <a:lumMod val="75000"/>
                </a:schemeClr>
              </a:solidFill>
              <a:latin typeface="微软雅黑" panose="020B0503020204020204" charset="-122"/>
              <a:ea typeface="微软雅黑" panose="020B0503020204020204" charset="-122"/>
            </a:endParaRPr>
          </a:p>
        </p:txBody>
      </p:sp>
      <p:sp>
        <p:nvSpPr>
          <p:cNvPr id="25" name="文本框 24"/>
          <p:cNvSpPr txBox="1"/>
          <p:nvPr>
            <p:custDataLst>
              <p:tags r:id="rId17"/>
            </p:custDataLst>
          </p:nvPr>
        </p:nvSpPr>
        <p:spPr>
          <a:xfrm>
            <a:off x="6734810" y="5377815"/>
            <a:ext cx="4443730" cy="730885"/>
          </a:xfrm>
          <a:prstGeom prst="rect">
            <a:avLst/>
          </a:prstGeom>
          <a:noFill/>
        </p:spPr>
        <p:txBody>
          <a:bodyPr wrap="square" rtlCol="0" anchor="t">
            <a:spAutoFit/>
          </a:bodyPr>
          <a:lstStyle/>
          <a:p>
            <a:pPr>
              <a:lnSpc>
                <a:spcPct val="130000"/>
              </a:lnSpc>
            </a:pP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中国移动、长城宽带、慕思眯家、</a:t>
            </a:r>
            <a:r>
              <a:rPr 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河南广电</a:t>
            </a: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、婴儿看护器、OPPO</a:t>
            </a:r>
            <a:r>
              <a:rPr 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、汉王、纽曼、苏州智华</a:t>
            </a:r>
            <a:r>
              <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等</a:t>
            </a:r>
            <a:endParaRPr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矩形 65"/>
          <p:cNvSpPr/>
          <p:nvPr>
            <p:custDataLst>
              <p:tags r:id="rId1"/>
            </p:custDataLst>
          </p:nvPr>
        </p:nvSpPr>
        <p:spPr>
          <a:xfrm>
            <a:off x="661670" y="2340610"/>
            <a:ext cx="10898505" cy="2045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客户案例</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pic>
        <p:nvPicPr>
          <p:cNvPr id="52" name="图片 51"/>
          <p:cNvPicPr>
            <a:picLocks noChangeAspect="1"/>
          </p:cNvPicPr>
          <p:nvPr>
            <p:custDataLst>
              <p:tags r:id="rId7"/>
            </p:custDataLst>
          </p:nvPr>
        </p:nvPicPr>
        <p:blipFill>
          <a:blip r:embed="rId8" cstate="print"/>
          <a:stretch>
            <a:fillRect/>
          </a:stretch>
        </p:blipFill>
        <p:spPr>
          <a:xfrm>
            <a:off x="4202430" y="4738370"/>
            <a:ext cx="1386840" cy="507365"/>
          </a:xfrm>
          <a:prstGeom prst="rect">
            <a:avLst/>
          </a:prstGeom>
        </p:spPr>
      </p:pic>
      <p:pic>
        <p:nvPicPr>
          <p:cNvPr id="53" name="图片 52"/>
          <p:cNvPicPr>
            <a:picLocks noChangeAspect="1"/>
          </p:cNvPicPr>
          <p:nvPr>
            <p:custDataLst>
              <p:tags r:id="rId9"/>
            </p:custDataLst>
          </p:nvPr>
        </p:nvPicPr>
        <p:blipFill>
          <a:blip r:embed="rId10" cstate="print"/>
          <a:stretch>
            <a:fillRect/>
          </a:stretch>
        </p:blipFill>
        <p:spPr>
          <a:xfrm>
            <a:off x="2312670" y="4753610"/>
            <a:ext cx="1243330" cy="360045"/>
          </a:xfrm>
          <a:prstGeom prst="rect">
            <a:avLst/>
          </a:prstGeom>
        </p:spPr>
      </p:pic>
      <p:pic>
        <p:nvPicPr>
          <p:cNvPr id="55" name="图片 54"/>
          <p:cNvPicPr>
            <a:picLocks noChangeAspect="1"/>
          </p:cNvPicPr>
          <p:nvPr>
            <p:custDataLst>
              <p:tags r:id="rId11"/>
            </p:custDataLst>
          </p:nvPr>
        </p:nvPicPr>
        <p:blipFill>
          <a:blip r:embed="rId12" cstate="print"/>
          <a:stretch>
            <a:fillRect/>
          </a:stretch>
        </p:blipFill>
        <p:spPr>
          <a:xfrm>
            <a:off x="2439035" y="5598160"/>
            <a:ext cx="1159510" cy="407670"/>
          </a:xfrm>
          <a:prstGeom prst="rect">
            <a:avLst/>
          </a:prstGeom>
        </p:spPr>
      </p:pic>
      <p:pic>
        <p:nvPicPr>
          <p:cNvPr id="56" name="图片 55"/>
          <p:cNvPicPr>
            <a:picLocks noChangeAspect="1"/>
          </p:cNvPicPr>
          <p:nvPr>
            <p:custDataLst>
              <p:tags r:id="rId13"/>
            </p:custDataLst>
          </p:nvPr>
        </p:nvPicPr>
        <p:blipFill>
          <a:blip r:embed="rId14" cstate="print"/>
          <a:stretch>
            <a:fillRect/>
          </a:stretch>
        </p:blipFill>
        <p:spPr>
          <a:xfrm>
            <a:off x="4373880" y="5598160"/>
            <a:ext cx="974725" cy="403225"/>
          </a:xfrm>
          <a:prstGeom prst="rect">
            <a:avLst/>
          </a:prstGeom>
        </p:spPr>
      </p:pic>
      <p:pic>
        <p:nvPicPr>
          <p:cNvPr id="57" name="图片 56"/>
          <p:cNvPicPr>
            <a:picLocks noChangeAspect="1"/>
          </p:cNvPicPr>
          <p:nvPr>
            <p:custDataLst>
              <p:tags r:id="rId15"/>
            </p:custDataLst>
          </p:nvPr>
        </p:nvPicPr>
        <p:blipFill>
          <a:blip r:embed="rId16" cstate="print"/>
          <a:stretch>
            <a:fillRect/>
          </a:stretch>
        </p:blipFill>
        <p:spPr>
          <a:xfrm>
            <a:off x="6271260" y="5548630"/>
            <a:ext cx="1094105" cy="452120"/>
          </a:xfrm>
          <a:prstGeom prst="rect">
            <a:avLst/>
          </a:prstGeom>
        </p:spPr>
      </p:pic>
      <p:sp>
        <p:nvSpPr>
          <p:cNvPr id="59" name="object 17"/>
          <p:cNvSpPr/>
          <p:nvPr>
            <p:custDataLst>
              <p:tags r:id="rId17"/>
            </p:custDataLst>
          </p:nvPr>
        </p:nvSpPr>
        <p:spPr>
          <a:xfrm>
            <a:off x="699770" y="4753610"/>
            <a:ext cx="1148715" cy="332105"/>
          </a:xfrm>
          <a:prstGeom prst="rect">
            <a:avLst/>
          </a:prstGeom>
          <a:blipFill>
            <a:blip r:embed="rId18" cstate="print"/>
            <a:stretch>
              <a:fillRect/>
            </a:stretch>
          </a:blipFill>
        </p:spPr>
        <p:txBody>
          <a:bodyPr wrap="square" lIns="0" tIns="0" rIns="0" bIns="0" rtlCol="0"/>
          <a:lstStyle/>
          <a:p/>
        </p:txBody>
      </p:sp>
      <p:sp>
        <p:nvSpPr>
          <p:cNvPr id="60" name="object 9"/>
          <p:cNvSpPr/>
          <p:nvPr>
            <p:custDataLst>
              <p:tags r:id="rId19"/>
            </p:custDataLst>
          </p:nvPr>
        </p:nvSpPr>
        <p:spPr>
          <a:xfrm>
            <a:off x="661670" y="5611495"/>
            <a:ext cx="1154430" cy="467995"/>
          </a:xfrm>
          <a:prstGeom prst="rect">
            <a:avLst/>
          </a:prstGeom>
          <a:blipFill>
            <a:blip r:embed="rId20" cstate="print"/>
            <a:stretch>
              <a:fillRect/>
            </a:stretch>
          </a:blipFill>
        </p:spPr>
        <p:txBody>
          <a:bodyPr wrap="square" lIns="0" tIns="0" rIns="0" bIns="0" rtlCol="0"/>
          <a:lstStyle/>
          <a:p/>
        </p:txBody>
      </p:sp>
      <p:pic>
        <p:nvPicPr>
          <p:cNvPr id="61" name="图片 60"/>
          <p:cNvPicPr>
            <a:picLocks noChangeAspect="1"/>
          </p:cNvPicPr>
          <p:nvPr>
            <p:custDataLst>
              <p:tags r:id="rId21"/>
            </p:custDataLst>
          </p:nvPr>
        </p:nvPicPr>
        <p:blipFill>
          <a:blip r:embed="rId22" cstate="print"/>
          <a:srcRect b="7917"/>
          <a:stretch>
            <a:fillRect/>
          </a:stretch>
        </p:blipFill>
        <p:spPr>
          <a:xfrm>
            <a:off x="10163175" y="4753610"/>
            <a:ext cx="1397000" cy="289560"/>
          </a:xfrm>
          <a:prstGeom prst="rect">
            <a:avLst/>
          </a:prstGeom>
        </p:spPr>
      </p:pic>
      <p:sp>
        <p:nvSpPr>
          <p:cNvPr id="62" name="object 16"/>
          <p:cNvSpPr/>
          <p:nvPr>
            <p:custDataLst>
              <p:tags r:id="rId23"/>
            </p:custDataLst>
          </p:nvPr>
        </p:nvSpPr>
        <p:spPr>
          <a:xfrm>
            <a:off x="10234930" y="5492750"/>
            <a:ext cx="1051560" cy="508635"/>
          </a:xfrm>
          <a:prstGeom prst="rect">
            <a:avLst/>
          </a:prstGeom>
          <a:blipFill>
            <a:blip r:embed="rId24" cstate="print"/>
            <a:stretch>
              <a:fillRect/>
            </a:stretch>
          </a:blipFill>
        </p:spPr>
        <p:txBody>
          <a:bodyPr wrap="square" lIns="0" tIns="0" rIns="0" bIns="0" rtlCol="0"/>
          <a:lstStyle/>
          <a:p/>
        </p:txBody>
      </p:sp>
      <p:sp>
        <p:nvSpPr>
          <p:cNvPr id="64" name="矩形 63"/>
          <p:cNvSpPr/>
          <p:nvPr>
            <p:custDataLst>
              <p:tags r:id="rId25"/>
            </p:custDataLst>
          </p:nvPr>
        </p:nvSpPr>
        <p:spPr>
          <a:xfrm>
            <a:off x="401955" y="1283970"/>
            <a:ext cx="11394440" cy="856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91022" bIns="0" rtlCol="0" anchor="ctr"/>
          <a:lstStyle/>
          <a:p>
            <a:pPr algn="ctr">
              <a:lnSpc>
                <a:spcPct val="150000"/>
              </a:lnSpc>
            </a:pPr>
            <a:r>
              <a:rPr lang="zh-CN" altLang="en-US" b="1" dirty="0">
                <a:solidFill>
                  <a:schemeClr val="tx1">
                    <a:lumMod val="75000"/>
                    <a:lumOff val="25000"/>
                  </a:schemeClr>
                </a:solidFill>
                <a:latin typeface="微软雅黑" panose="020B0503020204020204" charset="-122"/>
                <a:ea typeface="微软雅黑" panose="020B0503020204020204" charset="-122"/>
                <a:sym typeface="+mn-ea"/>
              </a:rPr>
              <a:t>已与</a:t>
            </a:r>
            <a:r>
              <a:rPr lang="zh-CN" altLang="en-US" b="1" dirty="0">
                <a:solidFill>
                  <a:srgbClr val="FF0000"/>
                </a:solidFill>
                <a:latin typeface="微软雅黑" panose="020B0503020204020204" charset="-122"/>
                <a:ea typeface="微软雅黑" panose="020B0503020204020204" charset="-122"/>
                <a:sym typeface="+mn-ea"/>
              </a:rPr>
              <a:t>上海天与、佛山永爱、苏州乐惠居、</a:t>
            </a:r>
            <a:r>
              <a:rPr lang="zh-CN" altLang="zh-CN" b="1" dirty="0">
                <a:solidFill>
                  <a:srgbClr val="FF0000"/>
                </a:solidFill>
                <a:latin typeface="微软雅黑" panose="020B0503020204020204" charset="-122"/>
                <a:ea typeface="微软雅黑" panose="020B0503020204020204" charset="-122"/>
                <a:sym typeface="+mn-ea"/>
              </a:rPr>
              <a:t>泰康人寿、平安保险、招商物业</a:t>
            </a:r>
            <a:r>
              <a:rPr lang="zh-CN" altLang="en-US" b="1" dirty="0">
                <a:solidFill>
                  <a:schemeClr val="tx1">
                    <a:lumMod val="75000"/>
                    <a:lumOff val="25000"/>
                  </a:schemeClr>
                </a:solidFill>
                <a:latin typeface="微软雅黑" panose="020B0503020204020204" charset="-122"/>
                <a:ea typeface="微软雅黑" panose="020B0503020204020204" charset="-122"/>
                <a:sym typeface="+mn-ea"/>
              </a:rPr>
              <a:t>等养老头部企业达成合作，</a:t>
            </a:r>
            <a:endParaRPr lang="zh-CN" altLang="en-US" b="1" dirty="0">
              <a:solidFill>
                <a:schemeClr val="tx1">
                  <a:lumMod val="75000"/>
                  <a:lumOff val="25000"/>
                </a:schemeClr>
              </a:solidFill>
              <a:latin typeface="微软雅黑" panose="020B0503020204020204" charset="-122"/>
              <a:ea typeface="微软雅黑" panose="020B0503020204020204" charset="-122"/>
              <a:sym typeface="+mn-ea"/>
            </a:endParaRPr>
          </a:p>
          <a:p>
            <a:pPr algn="ctr">
              <a:lnSpc>
                <a:spcPct val="150000"/>
              </a:lnSpc>
            </a:pPr>
            <a:r>
              <a:rPr lang="zh-CN" altLang="en-US" b="1" dirty="0">
                <a:solidFill>
                  <a:schemeClr val="tx1">
                    <a:lumMod val="75000"/>
                    <a:lumOff val="25000"/>
                  </a:schemeClr>
                </a:solidFill>
                <a:latin typeface="微软雅黑" panose="020B0503020204020204" charset="-122"/>
                <a:ea typeface="微软雅黑" panose="020B0503020204020204" charset="-122"/>
                <a:sym typeface="+mn-ea"/>
              </a:rPr>
              <a:t>和</a:t>
            </a:r>
            <a:r>
              <a:rPr lang="zh-CN" altLang="en-US" b="1" dirty="0">
                <a:solidFill>
                  <a:srgbClr val="FF0000"/>
                </a:solidFill>
                <a:latin typeface="微软雅黑" panose="020B0503020204020204" charset="-122"/>
                <a:ea typeface="微软雅黑" panose="020B0503020204020204" charset="-122"/>
                <a:sym typeface="+mn-ea"/>
              </a:rPr>
              <a:t>中国移动、中国广电、长城宽带</a:t>
            </a:r>
            <a:r>
              <a:rPr lang="zh-CN" altLang="en-US" b="1" dirty="0">
                <a:solidFill>
                  <a:schemeClr val="tx1">
                    <a:lumMod val="75000"/>
                    <a:lumOff val="25000"/>
                  </a:schemeClr>
                </a:solidFill>
                <a:latin typeface="微软雅黑" panose="020B0503020204020204" charset="-122"/>
                <a:ea typeface="微软雅黑" panose="020B0503020204020204" charset="-122"/>
                <a:sym typeface="+mn-ea"/>
              </a:rPr>
              <a:t>等运营商项目落地，</a:t>
            </a:r>
            <a:endParaRPr lang="zh-CN" altLang="en-US" b="1" dirty="0">
              <a:solidFill>
                <a:schemeClr val="tx1">
                  <a:lumMod val="75000"/>
                  <a:lumOff val="25000"/>
                </a:schemeClr>
              </a:solidFill>
              <a:latin typeface="微软雅黑" panose="020B0503020204020204" charset="-122"/>
              <a:ea typeface="微软雅黑" panose="020B0503020204020204" charset="-122"/>
              <a:sym typeface="+mn-ea"/>
            </a:endParaRPr>
          </a:p>
          <a:p>
            <a:pPr algn="ctr">
              <a:lnSpc>
                <a:spcPct val="150000"/>
              </a:lnSpc>
            </a:pPr>
            <a:r>
              <a:rPr lang="zh-CN" altLang="en-US" b="1" dirty="0">
                <a:solidFill>
                  <a:schemeClr val="tx1">
                    <a:lumMod val="75000"/>
                    <a:lumOff val="25000"/>
                  </a:schemeClr>
                </a:solidFill>
                <a:latin typeface="微软雅黑" panose="020B0503020204020204" charset="-122"/>
                <a:ea typeface="微软雅黑" panose="020B0503020204020204" charset="-122"/>
              </a:rPr>
              <a:t>与</a:t>
            </a:r>
            <a:r>
              <a:rPr lang="en-US" altLang="zh-CN" b="1" dirty="0">
                <a:solidFill>
                  <a:srgbClr val="FF0000"/>
                </a:solidFill>
                <a:latin typeface="微软雅黑" panose="020B0503020204020204" charset="-122"/>
                <a:ea typeface="微软雅黑" panose="020B0503020204020204" charset="-122"/>
              </a:rPr>
              <a:t>OPPO</a:t>
            </a:r>
            <a:r>
              <a:rPr lang="zh-CN" altLang="en-US" b="1" dirty="0">
                <a:solidFill>
                  <a:srgbClr val="FF0000"/>
                </a:solidFill>
                <a:latin typeface="微软雅黑" panose="020B0503020204020204" charset="-122"/>
                <a:ea typeface="微软雅黑" panose="020B0503020204020204" charset="-122"/>
              </a:rPr>
              <a:t>、慕思、汉王、三星、苏州智华、广汽</a:t>
            </a:r>
            <a:r>
              <a:rPr lang="zh-CN" altLang="en-US" b="1" dirty="0">
                <a:solidFill>
                  <a:schemeClr val="tx1">
                    <a:lumMod val="75000"/>
                    <a:lumOff val="25000"/>
                  </a:schemeClr>
                </a:solidFill>
                <a:latin typeface="微软雅黑" panose="020B0503020204020204" charset="-122"/>
                <a:ea typeface="微软雅黑" panose="020B0503020204020204" charset="-122"/>
              </a:rPr>
              <a:t>等巨头公司正在建立合作关系，未来可期</a:t>
            </a:r>
            <a:endParaRPr lang="zh-CN" altLang="en-US" b="1" dirty="0">
              <a:solidFill>
                <a:schemeClr val="tx1">
                  <a:lumMod val="75000"/>
                  <a:lumOff val="25000"/>
                </a:schemeClr>
              </a:solidFill>
              <a:latin typeface="微软雅黑" panose="020B0503020204020204" charset="-122"/>
              <a:ea typeface="微软雅黑" panose="020B0503020204020204" charset="-122"/>
            </a:endParaRPr>
          </a:p>
        </p:txBody>
      </p:sp>
      <p:sp>
        <p:nvSpPr>
          <p:cNvPr id="65" name="Text Box 12"/>
          <p:cNvSpPr txBox="1">
            <a:spLocks noChangeArrowheads="1"/>
          </p:cNvSpPr>
          <p:nvPr>
            <p:custDataLst>
              <p:tags r:id="rId26"/>
            </p:custDataLst>
          </p:nvPr>
        </p:nvSpPr>
        <p:spPr bwMode="auto">
          <a:xfrm>
            <a:off x="1125855" y="2675890"/>
            <a:ext cx="9804400" cy="1292225"/>
          </a:xfrm>
          <a:prstGeom prst="rect">
            <a:avLst/>
          </a:prstGeom>
          <a:noFill/>
          <a:ln w="9525" algn="ctr">
            <a:noFill/>
            <a:miter lim="800000"/>
          </a:ln>
        </p:spPr>
        <p:txBody>
          <a:bodyPr wrap="square" lIns="0" tIns="0" rIns="0" bIns="0">
            <a:spAutoFit/>
          </a:bodyPr>
          <a:lstStyle/>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Arial" panose="020B0604020202020204" pitchFamily="34" charset="0"/>
                <a:ea typeface="微软雅黑" panose="020B0503020204020204" charset="-122"/>
              </a:rPr>
              <a:t>公司正在全国设立渠道中心，主要通过区域经销商等获取产品订单，为客户提供满足其需求的产品及服务。公司坚持自主创新，经过多年的技术沉淀，产品正逐步赢得良好的市场口碑。</a:t>
            </a:r>
            <a:endParaRPr lang="en-US" altLang="zh-CN" sz="1400" dirty="0">
              <a:solidFill>
                <a:schemeClr val="tx1">
                  <a:lumMod val="75000"/>
                  <a:lumOff val="25000"/>
                </a:schemeClr>
              </a:solidFill>
              <a:latin typeface="Arial" panose="020B0604020202020204" pitchFamily="34" charset="0"/>
              <a:ea typeface="微软雅黑" panose="020B0503020204020204" charset="-122"/>
            </a:endParaRPr>
          </a:p>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Arial" panose="020B0604020202020204" pitchFamily="34" charset="0"/>
                <a:ea typeface="微软雅黑" panose="020B0503020204020204" charset="-122"/>
              </a:rPr>
              <a:t>公司重要原料商及客户为多年</a:t>
            </a:r>
            <a:r>
              <a:rPr lang="zh-CN" altLang="en-US" sz="1400" b="1" dirty="0">
                <a:solidFill>
                  <a:schemeClr val="tx1">
                    <a:lumMod val="75000"/>
                    <a:lumOff val="25000"/>
                  </a:schemeClr>
                </a:solidFill>
                <a:latin typeface="Arial" panose="020B0604020202020204" pitchFamily="34" charset="0"/>
                <a:ea typeface="微软雅黑" panose="020B0503020204020204" charset="-122"/>
              </a:rPr>
              <a:t>稳定的客户和部分上市挂牌企业，</a:t>
            </a:r>
            <a:r>
              <a:rPr lang="zh-CN" altLang="en-US" sz="1400" dirty="0">
                <a:solidFill>
                  <a:schemeClr val="tx1">
                    <a:lumMod val="75000"/>
                    <a:lumOff val="25000"/>
                  </a:schemeClr>
                </a:solidFill>
                <a:latin typeface="Arial" panose="020B0604020202020204" pitchFamily="34" charset="0"/>
                <a:ea typeface="微软雅黑" panose="020B0503020204020204" charset="-122"/>
              </a:rPr>
              <a:t>和全国养老头部上海天与、佛山永爱、苏州乐惠居、泰康人寿等企业达成合作，和中国移动、中国广电、长城宽带等运营商项目落地，和慕思眯家、汉王、纽曼达成合作。 </a:t>
            </a:r>
            <a:endParaRPr lang="zh-CN" altLang="en-US" sz="1400" dirty="0">
              <a:solidFill>
                <a:schemeClr val="tx1">
                  <a:lumMod val="75000"/>
                  <a:lumOff val="25000"/>
                </a:schemeClr>
              </a:solidFill>
              <a:latin typeface="Arial" panose="020B0604020202020204" pitchFamily="34" charset="0"/>
              <a:ea typeface="微软雅黑" panose="020B0503020204020204" charset="-122"/>
            </a:endParaRPr>
          </a:p>
        </p:txBody>
      </p:sp>
      <p:sp>
        <p:nvSpPr>
          <p:cNvPr id="2" name="object 7"/>
          <p:cNvSpPr txBox="1"/>
          <p:nvPr>
            <p:custDataLst>
              <p:tags r:id="rId27"/>
            </p:custDataLst>
          </p:nvPr>
        </p:nvSpPr>
        <p:spPr>
          <a:xfrm>
            <a:off x="9982200" y="6238240"/>
            <a:ext cx="1577975" cy="197485"/>
          </a:xfrm>
          <a:prstGeom prst="rect">
            <a:avLst/>
          </a:prstGeom>
        </p:spPr>
        <p:txBody>
          <a:bodyPr vert="horz" wrap="square" lIns="0" tIns="13335" rIns="0" bIns="0" rtlCol="0">
            <a:spAutoFit/>
          </a:bodyPr>
          <a:lstStyle/>
          <a:p>
            <a:pPr algn="r">
              <a:defRPr lang="zh-CN" sz="2160" b="1" i="0" u="none" strike="noStrike" kern="1200" baseline="0">
                <a:solidFill>
                  <a:srgbClr val="1F497D"/>
                </a:solidFill>
                <a:latin typeface="+mn-lt"/>
                <a:ea typeface="+mn-ea"/>
                <a:cs typeface="+mn-cs"/>
              </a:defRPr>
            </a:pPr>
            <a:r>
              <a:rPr altLang="en-US" sz="1200" b="0" dirty="0">
                <a:solidFill>
                  <a:schemeClr val="bg1">
                    <a:lumMod val="50000"/>
                  </a:schemeClr>
                </a:solidFill>
              </a:rPr>
              <a:t>部分合作客户</a:t>
            </a:r>
            <a:endParaRPr altLang="en-US" sz="1200" b="0" dirty="0">
              <a:solidFill>
                <a:schemeClr val="bg1">
                  <a:lumMod val="50000"/>
                </a:schemeClr>
              </a:solidFill>
            </a:endParaRPr>
          </a:p>
        </p:txBody>
      </p:sp>
      <p:graphicFrame>
        <p:nvGraphicFramePr>
          <p:cNvPr id="4" name="对象 3"/>
          <p:cNvGraphicFramePr/>
          <p:nvPr/>
        </p:nvGraphicFramePr>
        <p:xfrm>
          <a:off x="6235700" y="4831080"/>
          <a:ext cx="1245870" cy="326390"/>
        </p:xfrm>
        <a:graphic>
          <a:graphicData uri="http://schemas.openxmlformats.org/presentationml/2006/ole">
            <mc:AlternateContent xmlns:mc="http://schemas.openxmlformats.org/markup-compatibility/2006">
              <mc:Choice xmlns:v="urn:schemas-microsoft-com:vml" Requires="v">
                <p:oleObj spid="_x0000_s5" name="" r:id="rId28" imgW="5105400" imgH="1924050" progId="PBrush">
                  <p:embed/>
                </p:oleObj>
              </mc:Choice>
              <mc:Fallback>
                <p:oleObj name="" r:id="rId28" imgW="5105400" imgH="1924050" progId="PBrush">
                  <p:embed/>
                  <p:pic>
                    <p:nvPicPr>
                      <p:cNvPr id="0" name="Picture 3"/>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35700" y="4831080"/>
                        <a:ext cx="1245870" cy="326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p:cNvGraphicFramePr/>
          <p:nvPr/>
        </p:nvGraphicFramePr>
        <p:xfrm>
          <a:off x="8183245" y="4787265"/>
          <a:ext cx="1464945" cy="431800"/>
        </p:xfrm>
        <a:graphic>
          <a:graphicData uri="http://schemas.openxmlformats.org/presentationml/2006/ole">
            <mc:AlternateContent xmlns:mc="http://schemas.openxmlformats.org/markup-compatibility/2006">
              <mc:Choice xmlns:v="urn:schemas-microsoft-com:vml" Requires="v">
                <p:oleObj spid="_x0000_s7" name="" r:id="rId30" imgW="8753475" imgH="2114550" progId="PBrush">
                  <p:embed/>
                </p:oleObj>
              </mc:Choice>
              <mc:Fallback>
                <p:oleObj name="" r:id="rId30" imgW="8753475" imgH="2114550" progId="PBrush">
                  <p:embed/>
                  <p:pic>
                    <p:nvPicPr>
                      <p:cNvPr id="0" name="Picture 2"/>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183245" y="4787265"/>
                        <a:ext cx="146494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p:nvPr/>
        </p:nvGraphicFramePr>
        <p:xfrm>
          <a:off x="8395970" y="5342255"/>
          <a:ext cx="1040130" cy="1006475"/>
        </p:xfrm>
        <a:graphic>
          <a:graphicData uri="http://schemas.openxmlformats.org/presentationml/2006/ole">
            <mc:AlternateContent xmlns:mc="http://schemas.openxmlformats.org/markup-compatibility/2006">
              <mc:Choice xmlns:v="urn:schemas-microsoft-com:vml" Requires="v">
                <p:oleObj spid="_x0000_s10" name="" r:id="rId32" imgW="5153025" imgH="5038725" progId="PBrush">
                  <p:embed/>
                </p:oleObj>
              </mc:Choice>
              <mc:Fallback>
                <p:oleObj name="" r:id="rId32" imgW="5153025" imgH="5038725" progId="PBrush">
                  <p:embed/>
                  <p:pic>
                    <p:nvPicPr>
                      <p:cNvPr id="0" name="Picture 1"/>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395970" y="5342255"/>
                        <a:ext cx="1040130"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38"/>
          <p:cNvSpPr/>
          <p:nvPr>
            <p:custDataLst>
              <p:tags r:id="rId1"/>
            </p:custDataLst>
          </p:nvPr>
        </p:nvSpPr>
        <p:spPr>
          <a:xfrm>
            <a:off x="661670" y="1203325"/>
            <a:ext cx="10898505" cy="1859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市场分析</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7"/>
            </p:custDataLst>
          </p:nvPr>
        </p:nvSpPr>
        <p:spPr>
          <a:xfrm>
            <a:off x="827405" y="1351280"/>
            <a:ext cx="10536555"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sz="2800" b="1">
                <a:solidFill>
                  <a:srgbClr val="EB5838"/>
                </a:solidFill>
                <a:latin typeface="微软雅黑" panose="020B0503020204020204" charset="-122"/>
                <a:ea typeface="微软雅黑" panose="020B0503020204020204" charset="-122"/>
              </a:rPr>
              <a:t>全球</a:t>
            </a:r>
            <a:r>
              <a:rPr lang="zh-CN" sz="2800" b="1">
                <a:solidFill>
                  <a:srgbClr val="EB5838"/>
                </a:solidFill>
                <a:latin typeface="微软雅黑" panose="020B0503020204020204" charset="-122"/>
                <a:ea typeface="微软雅黑" panose="020B0503020204020204" charset="-122"/>
              </a:rPr>
              <a:t>养老智能看护</a:t>
            </a:r>
            <a:r>
              <a:rPr sz="2800" b="1">
                <a:solidFill>
                  <a:srgbClr val="EB5838"/>
                </a:solidFill>
                <a:latin typeface="微软雅黑" panose="020B0503020204020204" charset="-122"/>
                <a:ea typeface="微软雅黑" panose="020B0503020204020204" charset="-122"/>
              </a:rPr>
              <a:t>市场预测：千亿</a:t>
            </a:r>
            <a:r>
              <a:rPr lang="zh-CN" sz="2800" b="1">
                <a:solidFill>
                  <a:srgbClr val="EB5838"/>
                </a:solidFill>
                <a:latin typeface="微软雅黑" panose="020B0503020204020204" charset="-122"/>
                <a:ea typeface="微软雅黑" panose="020B0503020204020204" charset="-122"/>
              </a:rPr>
              <a:t>级康养</a:t>
            </a:r>
            <a:r>
              <a:rPr sz="2800" b="1">
                <a:solidFill>
                  <a:srgbClr val="EB5838"/>
                </a:solidFill>
                <a:latin typeface="微软雅黑" panose="020B0503020204020204" charset="-122"/>
                <a:ea typeface="微软雅黑" panose="020B0503020204020204" charset="-122"/>
              </a:rPr>
              <a:t>监测市场</a:t>
            </a:r>
            <a:endParaRPr sz="2800" b="1">
              <a:solidFill>
                <a:srgbClr val="EB5838"/>
              </a:solidFill>
              <a:latin typeface="微软雅黑" panose="020B0503020204020204" charset="-122"/>
              <a:ea typeface="微软雅黑" panose="020B0503020204020204" charset="-122"/>
            </a:endParaRPr>
          </a:p>
        </p:txBody>
      </p:sp>
      <p:sp>
        <p:nvSpPr>
          <p:cNvPr id="37" name="Text Box 12"/>
          <p:cNvSpPr txBox="1">
            <a:spLocks noChangeArrowheads="1"/>
          </p:cNvSpPr>
          <p:nvPr>
            <p:custDataLst>
              <p:tags r:id="rId8"/>
            </p:custDataLst>
          </p:nvPr>
        </p:nvSpPr>
        <p:spPr bwMode="auto">
          <a:xfrm>
            <a:off x="2984500" y="1946910"/>
            <a:ext cx="6210300" cy="96901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欧洲市场：</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存量替换空间大，2022-2025 年产量年均复合增速超过 23%</a:t>
            </a: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美国市场：</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高速发展，2022-2025 年产量年均复合增速超过 41.6% </a:t>
            </a: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全球健康看护市场预测：</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预计2026年全球健康看护市场市值达4300亿元</a:t>
            </a: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custDataLst>
              <p:tags r:id="rId9"/>
            </p:custDataLst>
          </p:nvPr>
        </p:nvSpPr>
        <p:spPr>
          <a:xfrm>
            <a:off x="2159530" y="6067037"/>
            <a:ext cx="2065655" cy="370840"/>
          </a:xfrm>
          <a:prstGeom prst="rect">
            <a:avLst/>
          </a:prstGeom>
          <a:noFill/>
        </p:spPr>
        <p:txBody>
          <a:bodyPr wrap="none" rtlCol="0" anchor="t">
            <a:spAutoFit/>
          </a:bodyPr>
          <a:lstStyle/>
          <a:p>
            <a:pPr algn="ctr">
              <a:lnSpc>
                <a:spcPct val="130000"/>
              </a:lnSpc>
            </a:pPr>
            <a:r>
              <a:rPr lang="zh-CN" altLang="en-US" sz="1400" b="1" dirty="0">
                <a:solidFill>
                  <a:schemeClr val="tx1">
                    <a:lumMod val="75000"/>
                    <a:lumOff val="25000"/>
                  </a:schemeClr>
                </a:solidFill>
                <a:latin typeface="微软雅黑" panose="020B0503020204020204" charset="-122"/>
                <a:ea typeface="微软雅黑" panose="020B0503020204020204" charset="-122"/>
              </a:rPr>
              <a:t>全球老龄化程度</a:t>
            </a:r>
            <a:r>
              <a:rPr lang="en-US" altLang="zh-CN" sz="1400" b="1" dirty="0">
                <a:solidFill>
                  <a:schemeClr val="tx1">
                    <a:lumMod val="75000"/>
                    <a:lumOff val="25000"/>
                  </a:schemeClr>
                </a:solidFill>
                <a:latin typeface="微软雅黑" panose="020B0503020204020204" charset="-122"/>
                <a:ea typeface="微软雅黑" panose="020B0503020204020204" charset="-122"/>
              </a:rPr>
              <a:t>TOP 10</a:t>
            </a:r>
            <a:endParaRPr lang="en-US" altLang="zh-CN" sz="1400" b="1" dirty="0">
              <a:solidFill>
                <a:schemeClr val="tx1">
                  <a:lumMod val="75000"/>
                  <a:lumOff val="25000"/>
                </a:schemeClr>
              </a:solidFill>
              <a:latin typeface="微软雅黑" panose="020B0503020204020204" charset="-122"/>
              <a:ea typeface="微软雅黑" panose="020B0503020204020204" charset="-122"/>
            </a:endParaRPr>
          </a:p>
        </p:txBody>
      </p:sp>
      <p:sp>
        <p:nvSpPr>
          <p:cNvPr id="46" name="文本框 45"/>
          <p:cNvSpPr txBox="1"/>
          <p:nvPr>
            <p:custDataLst>
              <p:tags r:id="rId10"/>
            </p:custDataLst>
          </p:nvPr>
        </p:nvSpPr>
        <p:spPr>
          <a:xfrm>
            <a:off x="8041217" y="6067037"/>
            <a:ext cx="1783080" cy="370840"/>
          </a:xfrm>
          <a:prstGeom prst="rect">
            <a:avLst/>
          </a:prstGeom>
          <a:noFill/>
        </p:spPr>
        <p:txBody>
          <a:bodyPr wrap="none" rtlCol="0" anchor="t">
            <a:spAutoFit/>
          </a:bodyPr>
          <a:lstStyle/>
          <a:p>
            <a:pPr algn="ctr">
              <a:lnSpc>
                <a:spcPct val="130000"/>
              </a:lnSpc>
            </a:pPr>
            <a:r>
              <a:rPr lang="zh-CN" altLang="en-US" sz="1400" b="1" dirty="0">
                <a:solidFill>
                  <a:schemeClr val="tx1">
                    <a:lumMod val="75000"/>
                    <a:lumOff val="25000"/>
                  </a:schemeClr>
                </a:solidFill>
                <a:latin typeface="微软雅黑" panose="020B0503020204020204" charset="-122"/>
                <a:ea typeface="微软雅黑" panose="020B0503020204020204" charset="-122"/>
              </a:rPr>
              <a:t>全球婴儿看护销售额</a:t>
            </a:r>
            <a:endParaRPr lang="zh-CN" altLang="en-US" sz="1400" b="1" dirty="0">
              <a:solidFill>
                <a:schemeClr val="tx1">
                  <a:lumMod val="75000"/>
                  <a:lumOff val="25000"/>
                </a:schemeClr>
              </a:solidFill>
              <a:latin typeface="微软雅黑" panose="020B0503020204020204" charset="-122"/>
              <a:ea typeface="微软雅黑" panose="020B0503020204020204" charset="-122"/>
            </a:endParaRPr>
          </a:p>
        </p:txBody>
      </p:sp>
      <p:pic>
        <p:nvPicPr>
          <p:cNvPr id="47" name="图片 46" descr="现场21"/>
          <p:cNvPicPr>
            <a:picLocks noChangeAspect="1"/>
          </p:cNvPicPr>
          <p:nvPr>
            <p:custDataLst>
              <p:tags r:id="rId11"/>
            </p:custDataLst>
          </p:nvPr>
        </p:nvPicPr>
        <p:blipFill>
          <a:blip r:embed="rId12" cstate="print">
            <a:grayscl/>
          </a:blip>
          <a:stretch>
            <a:fillRect/>
          </a:stretch>
        </p:blipFill>
        <p:spPr>
          <a:xfrm>
            <a:off x="1116330" y="3340100"/>
            <a:ext cx="4375150" cy="2682875"/>
          </a:xfrm>
          <a:prstGeom prst="rect">
            <a:avLst/>
          </a:prstGeom>
        </p:spPr>
      </p:pic>
      <p:pic>
        <p:nvPicPr>
          <p:cNvPr id="48" name="图片 47" descr="c74226deae613f4410d7b87d22f6db7e"/>
          <p:cNvPicPr>
            <a:picLocks noChangeAspect="1"/>
          </p:cNvPicPr>
          <p:nvPr>
            <p:custDataLst>
              <p:tags r:id="rId13"/>
            </p:custDataLst>
          </p:nvPr>
        </p:nvPicPr>
        <p:blipFill>
          <a:blip r:embed="rId14" cstate="print">
            <a:grayscl/>
          </a:blip>
          <a:stretch>
            <a:fillRect/>
          </a:stretch>
        </p:blipFill>
        <p:spPr>
          <a:xfrm>
            <a:off x="6151245" y="3535045"/>
            <a:ext cx="5094605" cy="22929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38"/>
          <p:cNvSpPr/>
          <p:nvPr>
            <p:custDataLst>
              <p:tags r:id="rId1"/>
            </p:custDataLst>
          </p:nvPr>
        </p:nvSpPr>
        <p:spPr>
          <a:xfrm>
            <a:off x="661670" y="1203325"/>
            <a:ext cx="10898505" cy="1859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市场分析</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7"/>
            </p:custDataLst>
          </p:nvPr>
        </p:nvSpPr>
        <p:spPr>
          <a:xfrm>
            <a:off x="827405" y="1351280"/>
            <a:ext cx="10536555"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sz="2800" b="1">
                <a:solidFill>
                  <a:srgbClr val="EB5838"/>
                </a:solidFill>
                <a:latin typeface="微软雅黑" panose="020B0503020204020204" charset="-122"/>
                <a:ea typeface="微软雅黑" panose="020B0503020204020204" charset="-122"/>
              </a:rPr>
              <a:t>全球睡眠监测市场预测：千亿级睡眠监测市场</a:t>
            </a:r>
            <a:endParaRPr sz="2800" b="1">
              <a:solidFill>
                <a:srgbClr val="EB5838"/>
              </a:solidFill>
              <a:latin typeface="微软雅黑" panose="020B0503020204020204" charset="-122"/>
              <a:ea typeface="微软雅黑" panose="020B0503020204020204" charset="-122"/>
            </a:endParaRPr>
          </a:p>
        </p:txBody>
      </p:sp>
      <p:sp>
        <p:nvSpPr>
          <p:cNvPr id="37" name="Text Box 12"/>
          <p:cNvSpPr txBox="1">
            <a:spLocks noChangeArrowheads="1"/>
          </p:cNvSpPr>
          <p:nvPr>
            <p:custDataLst>
              <p:tags r:id="rId8"/>
            </p:custDataLst>
          </p:nvPr>
        </p:nvSpPr>
        <p:spPr bwMode="auto">
          <a:xfrm>
            <a:off x="896620" y="1959610"/>
            <a:ext cx="10332720" cy="96901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《2023年中国睡眠健康洞察报告》指出：</a:t>
            </a: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74%的人存在失眠问题</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。据调研，全国有七成以上的受访者存在失眠问题</a:t>
            </a:r>
            <a:r>
              <a:rPr 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从性别比例来看，男性的“平均睡眠时长”短于女性，女性受到“失眠困扰”的比例更高。但</a:t>
            </a: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无论处在哪个年龄段，均受到不同程度的情绪性失眠影响</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40" name="object 14"/>
          <p:cNvSpPr/>
          <p:nvPr>
            <p:custDataLst>
              <p:tags r:id="rId9"/>
            </p:custDataLst>
          </p:nvPr>
        </p:nvSpPr>
        <p:spPr>
          <a:xfrm>
            <a:off x="6998335" y="3392805"/>
            <a:ext cx="3823335" cy="2503170"/>
          </a:xfrm>
          <a:prstGeom prst="rect">
            <a:avLst/>
          </a:prstGeom>
          <a:blipFill>
            <a:blip r:embed="rId10"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pic>
        <p:nvPicPr>
          <p:cNvPr id="41" name="图片 40" descr="fgtyh"/>
          <p:cNvPicPr>
            <a:picLocks noChangeAspect="1"/>
          </p:cNvPicPr>
          <p:nvPr>
            <p:custDataLst>
              <p:tags r:id="rId11"/>
            </p:custDataLst>
          </p:nvPr>
        </p:nvPicPr>
        <p:blipFill>
          <a:blip r:embed="rId12" cstate="print">
            <a:grayscl/>
          </a:blip>
          <a:stretch>
            <a:fillRect/>
          </a:stretch>
        </p:blipFill>
        <p:spPr>
          <a:xfrm>
            <a:off x="1091565" y="3392805"/>
            <a:ext cx="4646930" cy="2513965"/>
          </a:xfrm>
          <a:prstGeom prst="rect">
            <a:avLst/>
          </a:prstGeom>
        </p:spPr>
      </p:pic>
      <p:sp>
        <p:nvSpPr>
          <p:cNvPr id="45" name="文本框 44"/>
          <p:cNvSpPr txBox="1"/>
          <p:nvPr>
            <p:custDataLst>
              <p:tags r:id="rId13"/>
            </p:custDataLst>
          </p:nvPr>
        </p:nvSpPr>
        <p:spPr>
          <a:xfrm>
            <a:off x="1956012" y="6067037"/>
            <a:ext cx="2917190" cy="370840"/>
          </a:xfrm>
          <a:prstGeom prst="rect">
            <a:avLst/>
          </a:prstGeom>
          <a:noFill/>
        </p:spPr>
        <p:txBody>
          <a:bodyPr wrap="none" rtlCol="0" anchor="t">
            <a:spAutoFit/>
          </a:bodyPr>
          <a:lstStyle/>
          <a:p>
            <a:pPr algn="ctr">
              <a:lnSpc>
                <a:spcPct val="130000"/>
              </a:lnSpc>
            </a:pPr>
            <a:r>
              <a:rPr lang="zh-CN" altLang="en-US" sz="1400" b="1" dirty="0">
                <a:solidFill>
                  <a:schemeClr val="tx1">
                    <a:lumMod val="75000"/>
                    <a:lumOff val="25000"/>
                  </a:schemeClr>
                </a:solidFill>
                <a:latin typeface="微软雅黑" panose="020B0503020204020204" charset="-122"/>
                <a:ea typeface="微软雅黑" panose="020B0503020204020204" charset="-122"/>
              </a:rPr>
              <a:t>2015-2022中国睡眠产品市场规模</a:t>
            </a:r>
            <a:endParaRPr lang="zh-CN" altLang="en-US" sz="1400" b="1" dirty="0">
              <a:solidFill>
                <a:schemeClr val="tx1">
                  <a:lumMod val="75000"/>
                  <a:lumOff val="25000"/>
                </a:schemeClr>
              </a:solidFill>
              <a:latin typeface="微软雅黑" panose="020B0503020204020204" charset="-122"/>
              <a:ea typeface="微软雅黑" panose="020B0503020204020204" charset="-122"/>
            </a:endParaRPr>
          </a:p>
        </p:txBody>
      </p:sp>
      <p:sp>
        <p:nvSpPr>
          <p:cNvPr id="46" name="文本框 45"/>
          <p:cNvSpPr txBox="1"/>
          <p:nvPr>
            <p:custDataLst>
              <p:tags r:id="rId14"/>
            </p:custDataLst>
          </p:nvPr>
        </p:nvSpPr>
        <p:spPr>
          <a:xfrm>
            <a:off x="8015182" y="6067037"/>
            <a:ext cx="1835150" cy="370840"/>
          </a:xfrm>
          <a:prstGeom prst="rect">
            <a:avLst/>
          </a:prstGeom>
          <a:noFill/>
        </p:spPr>
        <p:txBody>
          <a:bodyPr wrap="none" rtlCol="0" anchor="t">
            <a:spAutoFit/>
          </a:bodyPr>
          <a:lstStyle/>
          <a:p>
            <a:pPr algn="ctr">
              <a:lnSpc>
                <a:spcPct val="130000"/>
              </a:lnSpc>
            </a:pPr>
            <a:r>
              <a:rPr lang="zh-CN" altLang="en-US" sz="1400" b="1" dirty="0">
                <a:solidFill>
                  <a:schemeClr val="tx1">
                    <a:lumMod val="75000"/>
                    <a:lumOff val="25000"/>
                  </a:schemeClr>
                </a:solidFill>
                <a:latin typeface="微软雅黑" panose="020B0503020204020204" charset="-122"/>
                <a:ea typeface="微软雅黑" panose="020B0503020204020204" charset="-122"/>
              </a:rPr>
              <a:t>呼吸暂停患者TOP10</a:t>
            </a:r>
            <a:endParaRPr lang="zh-CN" altLang="en-US" sz="1400" b="1"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38"/>
          <p:cNvSpPr/>
          <p:nvPr>
            <p:custDataLst>
              <p:tags r:id="rId1"/>
            </p:custDataLst>
          </p:nvPr>
        </p:nvSpPr>
        <p:spPr>
          <a:xfrm>
            <a:off x="661670" y="1203325"/>
            <a:ext cx="10898505" cy="22263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市场分析</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7"/>
            </p:custDataLst>
          </p:nvPr>
        </p:nvSpPr>
        <p:spPr>
          <a:xfrm>
            <a:off x="827405" y="1351280"/>
            <a:ext cx="10536555"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lang="zh-CN" sz="2800" b="1">
                <a:solidFill>
                  <a:srgbClr val="EB5838"/>
                </a:solidFill>
                <a:latin typeface="微软雅黑" panose="020B0503020204020204" charset="-122"/>
                <a:ea typeface="微软雅黑" panose="020B0503020204020204" charset="-122"/>
              </a:rPr>
              <a:t>客货车及特种车辆安全辅助系统</a:t>
            </a:r>
            <a:r>
              <a:rPr sz="2800" b="1">
                <a:solidFill>
                  <a:srgbClr val="EB5838"/>
                </a:solidFill>
                <a:latin typeface="微软雅黑" panose="020B0503020204020204" charset="-122"/>
                <a:ea typeface="微软雅黑" panose="020B0503020204020204" charset="-122"/>
              </a:rPr>
              <a:t>：千亿级</a:t>
            </a:r>
            <a:r>
              <a:rPr lang="zh-CN" sz="2800" b="1">
                <a:solidFill>
                  <a:srgbClr val="EB5838"/>
                </a:solidFill>
                <a:latin typeface="微软雅黑" panose="020B0503020204020204" charset="-122"/>
                <a:ea typeface="微软雅黑" panose="020B0503020204020204" charset="-122"/>
              </a:rPr>
              <a:t>安全驾驶</a:t>
            </a:r>
            <a:r>
              <a:rPr sz="2800" b="1">
                <a:solidFill>
                  <a:srgbClr val="EB5838"/>
                </a:solidFill>
                <a:latin typeface="微软雅黑" panose="020B0503020204020204" charset="-122"/>
                <a:ea typeface="微软雅黑" panose="020B0503020204020204" charset="-122"/>
              </a:rPr>
              <a:t>市场</a:t>
            </a:r>
            <a:endParaRPr sz="2800" b="1">
              <a:solidFill>
                <a:srgbClr val="EB5838"/>
              </a:solidFill>
              <a:latin typeface="微软雅黑" panose="020B0503020204020204" charset="-122"/>
              <a:ea typeface="微软雅黑" panose="020B0503020204020204" charset="-122"/>
            </a:endParaRPr>
          </a:p>
        </p:txBody>
      </p:sp>
      <p:sp>
        <p:nvSpPr>
          <p:cNvPr id="37" name="Text Box 12"/>
          <p:cNvSpPr txBox="1">
            <a:spLocks noChangeArrowheads="1"/>
          </p:cNvSpPr>
          <p:nvPr>
            <p:custDataLst>
              <p:tags r:id="rId8"/>
            </p:custDataLst>
          </p:nvPr>
        </p:nvSpPr>
        <p:spPr bwMode="auto">
          <a:xfrm>
            <a:off x="896620" y="1959610"/>
            <a:ext cx="10467975" cy="1938655"/>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2020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年末</a:t>
            </a:r>
            <a:r>
              <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全国拥有公路营运汽车1171.54万辆。拥有载客汽车61.26万辆、1840.89万客位;拥有载货汽车1110.28万辆、15784.17万吨位。其中，普通货车414.14万辆、4660.76万吨位，专用货车50.67万辆、596.60万吨位，牵引车310.84万辆，挂车334.63万辆。</a:t>
            </a: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r>
              <a:rPr 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欧委会</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151</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法案：</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2025</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年欧盟所有客货车必须安装</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BSIS</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盲区检测雷达。目前和英国客户有个</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2000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万的货车盲区检测雷达订单正在洽谈。</a:t>
            </a: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endParaRPr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9" cstate="print"/>
          <a:stretch>
            <a:fillRect/>
          </a:stretch>
        </p:blipFill>
        <p:spPr>
          <a:xfrm>
            <a:off x="666750" y="3500120"/>
            <a:ext cx="4012565" cy="2619375"/>
          </a:xfrm>
          <a:prstGeom prst="rect">
            <a:avLst/>
          </a:prstGeom>
        </p:spPr>
      </p:pic>
      <p:pic>
        <p:nvPicPr>
          <p:cNvPr id="4" name="图片 3"/>
          <p:cNvPicPr>
            <a:picLocks noChangeAspect="1"/>
          </p:cNvPicPr>
          <p:nvPr/>
        </p:nvPicPr>
        <p:blipFill>
          <a:blip r:embed="rId10" cstate="print"/>
          <a:stretch>
            <a:fillRect/>
          </a:stretch>
        </p:blipFill>
        <p:spPr>
          <a:xfrm>
            <a:off x="4805680" y="3500120"/>
            <a:ext cx="3900805" cy="2619375"/>
          </a:xfrm>
          <a:prstGeom prst="rect">
            <a:avLst/>
          </a:prstGeom>
        </p:spPr>
      </p:pic>
      <p:pic>
        <p:nvPicPr>
          <p:cNvPr id="5" name="图片 4"/>
          <p:cNvPicPr>
            <a:picLocks noChangeAspect="1"/>
          </p:cNvPicPr>
          <p:nvPr/>
        </p:nvPicPr>
        <p:blipFill>
          <a:blip r:embed="rId11" cstate="print"/>
          <a:stretch>
            <a:fillRect/>
          </a:stretch>
        </p:blipFill>
        <p:spPr>
          <a:xfrm>
            <a:off x="8831580" y="3706495"/>
            <a:ext cx="3328670" cy="24104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38"/>
          <p:cNvSpPr/>
          <p:nvPr>
            <p:custDataLst>
              <p:tags r:id="rId1"/>
            </p:custDataLst>
          </p:nvPr>
        </p:nvSpPr>
        <p:spPr>
          <a:xfrm>
            <a:off x="661670" y="2043430"/>
            <a:ext cx="10898505" cy="1512570"/>
          </a:xfrm>
          <a:prstGeom prst="rect">
            <a:avLst/>
          </a:prstGeom>
          <a:solidFill>
            <a:srgbClr val="E5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4931411" y="465773"/>
            <a:ext cx="23164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行业竞争格局</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7"/>
            </p:custDataLst>
          </p:nvPr>
        </p:nvSpPr>
        <p:spPr>
          <a:xfrm>
            <a:off x="827405" y="1351280"/>
            <a:ext cx="10536555"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sz="2800" b="1">
                <a:solidFill>
                  <a:schemeClr val="tx1">
                    <a:lumMod val="75000"/>
                    <a:lumOff val="25000"/>
                  </a:schemeClr>
                </a:solidFill>
                <a:latin typeface="微软雅黑" panose="020B0503020204020204" charset="-122"/>
                <a:ea typeface="微软雅黑" panose="020B0503020204020204" charset="-122"/>
              </a:rPr>
              <a:t>毫米波雷达在人体健康看护的推广应用，逐渐加剧市场竞争</a:t>
            </a:r>
            <a:endParaRPr sz="2800" b="1">
              <a:solidFill>
                <a:schemeClr val="tx1">
                  <a:lumMod val="75000"/>
                  <a:lumOff val="25000"/>
                </a:schemeClr>
              </a:solidFill>
              <a:latin typeface="微软雅黑" panose="020B0503020204020204" charset="-122"/>
              <a:ea typeface="微软雅黑" panose="020B0503020204020204" charset="-122"/>
            </a:endParaRPr>
          </a:p>
        </p:txBody>
      </p:sp>
      <p:sp>
        <p:nvSpPr>
          <p:cNvPr id="37" name="Text Box 12"/>
          <p:cNvSpPr txBox="1">
            <a:spLocks noChangeArrowheads="1"/>
          </p:cNvSpPr>
          <p:nvPr>
            <p:custDataLst>
              <p:tags r:id="rId8"/>
            </p:custDataLst>
          </p:nvPr>
        </p:nvSpPr>
        <p:spPr bwMode="auto">
          <a:xfrm>
            <a:off x="896620" y="2086610"/>
            <a:ext cx="10332720" cy="1292225"/>
          </a:xfrm>
          <a:prstGeom prst="rect">
            <a:avLst/>
          </a:prstGeom>
          <a:noFill/>
          <a:ln w="9525" algn="ctr">
            <a:noFill/>
            <a:miter lim="800000"/>
          </a:ln>
        </p:spPr>
        <p:txBody>
          <a:bodyPr wrap="square" lIns="0" tIns="0" rIns="0" bIns="0">
            <a:spAutoFit/>
          </a:bodyPr>
          <a:lstStyle/>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公司生产的毫米波智能健康监护产品目前主要应用于人体健康看护领域，知谱科技作为国内较早进入毫米波雷达算法开发的企业，目前已在行业内占据一定的市场份额；其他企业如清雷科技、</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VAYYAR</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等也占据了部分市场。</a:t>
            </a:r>
            <a:endPar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根据</a:t>
            </a:r>
            <a:r>
              <a:rPr lang="zh-CN" altLang="en-GB"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行业内不完全</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统计，</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2022 </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年</a:t>
            </a:r>
            <a:r>
              <a:rPr 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中国毫米波雷达人体健康看护</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领域拥有自主算法的公司不到</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10</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家。</a:t>
            </a:r>
            <a:r>
              <a:rPr lang="zh-CN"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随着毫米波雷达替代传统</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PIR</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传感器</a:t>
            </a:r>
            <a:r>
              <a:rPr lang="zh-CN"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以及毫米波雷达在人体健康看护领域的推广应用</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，市场竞争逐渐加剧。</a:t>
            </a:r>
            <a:endPar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38" name="表格 37"/>
          <p:cNvGraphicFramePr/>
          <p:nvPr>
            <p:custDataLst>
              <p:tags r:id="rId9"/>
            </p:custDataLst>
          </p:nvPr>
        </p:nvGraphicFramePr>
        <p:xfrm>
          <a:off x="661035" y="3808730"/>
          <a:ext cx="10898505" cy="2617470"/>
        </p:xfrm>
        <a:graphic>
          <a:graphicData uri="http://schemas.openxmlformats.org/drawingml/2006/table">
            <a:tbl>
              <a:tblPr firstRow="1" bandRow="1">
                <a:tableStyleId>{5C22544A-7EE6-4342-B048-85BDC9FD1C3A}</a:tableStyleId>
              </a:tblPr>
              <a:tblGrid>
                <a:gridCol w="2179701"/>
                <a:gridCol w="2179701"/>
                <a:gridCol w="2179701"/>
                <a:gridCol w="2179701"/>
                <a:gridCol w="2179701"/>
              </a:tblGrid>
              <a:tr h="554990">
                <a:tc rowSpan="2">
                  <a:txBody>
                    <a:bodyPr/>
                    <a:lstStyle/>
                    <a:p>
                      <a:pPr indent="0" algn="ctr">
                        <a:buNone/>
                      </a:pPr>
                      <a:r>
                        <a:rPr lang="zh-CN" sz="1400" b="1">
                          <a:solidFill>
                            <a:schemeClr val="tx1"/>
                          </a:solidFill>
                          <a:latin typeface="微软雅黑" panose="020B0503020204020204" charset="-122"/>
                          <a:ea typeface="微软雅黑" panose="020B0503020204020204" charset="-122"/>
                        </a:rPr>
                        <a:t>公司</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c rowSpan="2">
                  <a:txBody>
                    <a:bodyPr/>
                    <a:lstStyle/>
                    <a:p>
                      <a:pPr indent="0" algn="ctr">
                        <a:buNone/>
                      </a:pPr>
                      <a:r>
                        <a:rPr lang="zh-CN" sz="1400" b="1">
                          <a:solidFill>
                            <a:schemeClr val="tx1"/>
                          </a:solidFill>
                          <a:latin typeface="微软雅黑" panose="020B0503020204020204" charset="-122"/>
                          <a:ea typeface="微软雅黑" panose="020B0503020204020204" charset="-122"/>
                        </a:rPr>
                        <a:t>地址</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c gridSpan="2">
                  <a:txBody>
                    <a:bodyPr/>
                    <a:lstStyle/>
                    <a:p>
                      <a:pPr indent="0" algn="ctr">
                        <a:buNone/>
                      </a:pPr>
                      <a:r>
                        <a:rPr lang="zh-CN" sz="1400" b="1">
                          <a:solidFill>
                            <a:schemeClr val="tx1"/>
                          </a:solidFill>
                          <a:latin typeface="微软雅黑" panose="020B0503020204020204" charset="-122"/>
                          <a:ea typeface="微软雅黑" panose="020B0503020204020204" charset="-122"/>
                        </a:rPr>
                        <a:t>人体看护产品</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c hMerge="1">
                  <a:tcPr>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tcPr>
                </a:tc>
                <a:tc>
                  <a:txBody>
                    <a:bodyPr/>
                    <a:lstStyle/>
                    <a:p>
                      <a:pPr indent="0" algn="ctr">
                        <a:buNone/>
                      </a:pPr>
                      <a:r>
                        <a:rPr lang="zh-CN" sz="1400" b="1">
                          <a:solidFill>
                            <a:schemeClr val="tx1"/>
                          </a:solidFill>
                          <a:latin typeface="微软雅黑" panose="020B0503020204020204" charset="-122"/>
                          <a:ea typeface="微软雅黑" panose="020B0503020204020204" charset="-122"/>
                        </a:rPr>
                        <a:t>医疗产品</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r>
              <a:tr h="515620">
                <a:tc vMerge="1">
                  <a:tcPr>
                    <a:lnL w="12700">
                      <a:solidFill>
                        <a:schemeClr val="tx1">
                          <a:lumMod val="50000"/>
                          <a:lumOff val="50000"/>
                        </a:schemeClr>
                      </a:solidFill>
                      <a:prstDash val="solid"/>
                    </a:lnL>
                    <a:lnR w="12700">
                      <a:solidFill>
                        <a:schemeClr val="tx1">
                          <a:lumMod val="50000"/>
                          <a:lumOff val="50000"/>
                        </a:schemeClr>
                      </a:solidFill>
                      <a:prstDash val="solid"/>
                    </a:lnR>
                    <a:lnB w="12700">
                      <a:solidFill>
                        <a:schemeClr val="tx1">
                          <a:lumMod val="50000"/>
                          <a:lumOff val="50000"/>
                        </a:schemeClr>
                      </a:solidFill>
                      <a:prstDash val="solid"/>
                    </a:lnB>
                  </a:tcPr>
                </a:tc>
                <a:tc vMerge="1">
                  <a:tcPr>
                    <a:lnL w="12700">
                      <a:solidFill>
                        <a:schemeClr val="tx1">
                          <a:lumMod val="50000"/>
                          <a:lumOff val="50000"/>
                        </a:schemeClr>
                      </a:solidFill>
                      <a:prstDash val="solid"/>
                    </a:lnL>
                    <a:lnR w="12700">
                      <a:solidFill>
                        <a:schemeClr val="tx1">
                          <a:lumMod val="50000"/>
                          <a:lumOff val="50000"/>
                        </a:schemeClr>
                      </a:solidFill>
                      <a:prstDash val="solid"/>
                    </a:lnR>
                    <a:lnB w="12700">
                      <a:solidFill>
                        <a:schemeClr val="tx1">
                          <a:lumMod val="50000"/>
                          <a:lumOff val="50000"/>
                        </a:schemeClr>
                      </a:solidFill>
                      <a:prstDash val="solid"/>
                    </a:lnB>
                  </a:tcPr>
                </a:tc>
                <a:tc>
                  <a:txBody>
                    <a:bodyPr/>
                    <a:lstStyle/>
                    <a:p>
                      <a:pPr indent="0" algn="ctr">
                        <a:buNone/>
                      </a:pPr>
                      <a:r>
                        <a:rPr lang="zh-CN" sz="1400" b="1">
                          <a:solidFill>
                            <a:schemeClr val="tx1"/>
                          </a:solidFill>
                          <a:latin typeface="微软雅黑" panose="020B0503020204020204" charset="-122"/>
                          <a:ea typeface="微软雅黑" panose="020B0503020204020204" charset="-122"/>
                        </a:rPr>
                        <a:t>生命体征监测</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c>
                  <a:txBody>
                    <a:bodyPr/>
                    <a:lstStyle/>
                    <a:p>
                      <a:pPr indent="0" algn="ctr">
                        <a:buNone/>
                      </a:pPr>
                      <a:r>
                        <a:rPr lang="zh-CN" sz="1400" b="1">
                          <a:solidFill>
                            <a:schemeClr val="tx1"/>
                          </a:solidFill>
                          <a:latin typeface="微软雅黑" panose="020B0503020204020204" charset="-122"/>
                          <a:ea typeface="微软雅黑" panose="020B0503020204020204" charset="-122"/>
                        </a:rPr>
                        <a:t>跌倒检测</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c>
                  <a:txBody>
                    <a:bodyPr/>
                    <a:lstStyle/>
                    <a:p>
                      <a:pPr indent="0" algn="ctr">
                        <a:buNone/>
                      </a:pPr>
                      <a:r>
                        <a:rPr lang="zh-CN" sz="1400" b="1">
                          <a:solidFill>
                            <a:schemeClr val="tx1"/>
                          </a:solidFill>
                          <a:latin typeface="微软雅黑" panose="020B0503020204020204" charset="-122"/>
                          <a:ea typeface="微软雅黑" panose="020B0503020204020204" charset="-122"/>
                        </a:rPr>
                        <a:t>智能监护</a:t>
                      </a:r>
                      <a:endParaRPr lang="zh-CN" altLang="en-US" sz="1400" b="1">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lumMod val="95000"/>
                      </a:schemeClr>
                    </a:solidFill>
                  </a:tcPr>
                </a:tc>
              </a:tr>
              <a:tr h="515620">
                <a:tc>
                  <a:txBody>
                    <a:bodyPr/>
                    <a:lstStyle/>
                    <a:p>
                      <a:pPr indent="0" algn="ctr">
                        <a:buNone/>
                      </a:pPr>
                      <a:r>
                        <a:rPr lang="zh-CN" sz="1400" b="1">
                          <a:solidFill>
                            <a:srgbClr val="035A30"/>
                          </a:solidFill>
                          <a:latin typeface="微软雅黑" panose="020B0503020204020204" charset="-122"/>
                          <a:ea typeface="微软雅黑" panose="020B0503020204020204" charset="-122"/>
                        </a:rPr>
                        <a:t>深圳知谱</a:t>
                      </a:r>
                      <a:endParaRPr lang="zh-CN" altLang="en-US" sz="1400" b="1">
                        <a:solidFill>
                          <a:srgbClr val="035A30"/>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1">
                          <a:solidFill>
                            <a:srgbClr val="035A30"/>
                          </a:solidFill>
                          <a:latin typeface="微软雅黑" panose="020B0503020204020204" charset="-122"/>
                          <a:ea typeface="微软雅黑" panose="020B0503020204020204" charset="-122"/>
                        </a:rPr>
                        <a:t>广东深圳</a:t>
                      </a:r>
                      <a:endParaRPr lang="zh-CN" altLang="en-US" sz="1400" b="1">
                        <a:solidFill>
                          <a:srgbClr val="035A30"/>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1">
                          <a:solidFill>
                            <a:srgbClr val="035A30"/>
                          </a:solidFill>
                          <a:latin typeface="微软雅黑" panose="020B0503020204020204" charset="-122"/>
                          <a:ea typeface="微软雅黑" panose="020B0503020204020204" charset="-122"/>
                        </a:rPr>
                        <a:t>已上市</a:t>
                      </a:r>
                      <a:endParaRPr lang="zh-CN" altLang="en-US" sz="1400" b="1">
                        <a:solidFill>
                          <a:srgbClr val="035A30"/>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1">
                          <a:solidFill>
                            <a:srgbClr val="035A30"/>
                          </a:solidFill>
                          <a:latin typeface="微软雅黑" panose="020B0503020204020204" charset="-122"/>
                          <a:ea typeface="微软雅黑" panose="020B0503020204020204" charset="-122"/>
                        </a:rPr>
                        <a:t>已上市</a:t>
                      </a:r>
                      <a:endParaRPr lang="zh-CN" altLang="en-US" sz="1400" b="1">
                        <a:solidFill>
                          <a:srgbClr val="035A30"/>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1">
                          <a:solidFill>
                            <a:srgbClr val="035A30"/>
                          </a:solidFill>
                          <a:latin typeface="微软雅黑" panose="020B0503020204020204" charset="-122"/>
                          <a:ea typeface="微软雅黑" panose="020B0503020204020204" charset="-122"/>
                        </a:rPr>
                        <a:t>即将上市</a:t>
                      </a:r>
                      <a:endParaRPr lang="zh-CN" altLang="en-US" sz="1400" b="1">
                        <a:solidFill>
                          <a:srgbClr val="035A30"/>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r>
              <a:tr h="515620">
                <a:tc>
                  <a:txBody>
                    <a:bodyPr/>
                    <a:lstStyle/>
                    <a:p>
                      <a:pPr indent="0" algn="ctr">
                        <a:buNone/>
                      </a:pPr>
                      <a:r>
                        <a:rPr lang="zh-CN" sz="1400" b="1">
                          <a:solidFill>
                            <a:schemeClr val="accent2"/>
                          </a:solidFill>
                          <a:latin typeface="微软雅黑" panose="020B0503020204020204" charset="-122"/>
                          <a:ea typeface="微软雅黑" panose="020B0503020204020204" charset="-122"/>
                        </a:rPr>
                        <a:t>清雷科技</a:t>
                      </a:r>
                      <a:endParaRPr lang="zh-CN" altLang="en-US" sz="1400" b="1">
                        <a:solidFill>
                          <a:schemeClr val="accent2"/>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北京</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已上市</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已上市</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已上市</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r>
              <a:tr h="515620">
                <a:tc>
                  <a:txBody>
                    <a:bodyPr/>
                    <a:lstStyle/>
                    <a:p>
                      <a:pPr indent="0" algn="ctr">
                        <a:buNone/>
                      </a:pPr>
                      <a:r>
                        <a:rPr lang="en-US" sz="1400" b="1">
                          <a:solidFill>
                            <a:schemeClr val="accent2"/>
                          </a:solidFill>
                          <a:latin typeface="微软雅黑" panose="020B0503020204020204" charset="-122"/>
                          <a:ea typeface="微软雅黑" panose="020B0503020204020204" charset="-122"/>
                        </a:rPr>
                        <a:t>VAYYAR</a:t>
                      </a:r>
                      <a:endParaRPr lang="en-US" altLang="en-US" sz="1400" b="1">
                        <a:solidFill>
                          <a:schemeClr val="accent2"/>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以色列</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a:solidFill>
                            <a:schemeClr val="tx1"/>
                          </a:solidFill>
                          <a:latin typeface="微软雅黑" panose="020B0503020204020204" charset="-122"/>
                          <a:ea typeface="微软雅黑" panose="020B0503020204020204" charset="-122"/>
                          <a:sym typeface="+mn-ea"/>
                        </a:rPr>
                        <a:t>已上市</a:t>
                      </a:r>
                      <a:endParaRPr lang="zh-CN" altLang="en-US" sz="1400" b="0">
                        <a:solidFill>
                          <a:schemeClr val="tx1"/>
                        </a:solidFill>
                        <a:latin typeface="微软雅黑" panose="020B0503020204020204" charset="-122"/>
                        <a:ea typeface="微软雅黑" panose="020B0503020204020204" charset="-122"/>
                        <a:sym typeface="+mn-ea"/>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已上市</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c>
                  <a:txBody>
                    <a:bodyPr/>
                    <a:lstStyle/>
                    <a:p>
                      <a:pPr indent="0" algn="ctr">
                        <a:buNone/>
                      </a:pPr>
                      <a:r>
                        <a:rPr lang="zh-CN" sz="1400" b="0">
                          <a:solidFill>
                            <a:schemeClr val="tx1"/>
                          </a:solidFill>
                          <a:latin typeface="微软雅黑" panose="020B0503020204020204" charset="-122"/>
                          <a:ea typeface="微软雅黑" panose="020B0503020204020204" charset="-122"/>
                        </a:rPr>
                        <a:t>无</a:t>
                      </a:r>
                      <a:endParaRPr lang="zh-CN" altLang="en-US" sz="1400" b="0">
                        <a:solidFill>
                          <a:schemeClr val="tx1"/>
                        </a:solidFill>
                        <a:latin typeface="微软雅黑" panose="020B0503020204020204" charset="-122"/>
                        <a:ea typeface="微软雅黑" panose="020B0503020204020204" charset="-122"/>
                      </a:endParaRPr>
                    </a:p>
                  </a:txBody>
                  <a:tcPr marL="12700" marR="12700" marT="12700" anchor="ctr">
                    <a:lnL w="12700">
                      <a:solidFill>
                        <a:schemeClr val="tx1">
                          <a:lumMod val="50000"/>
                          <a:lumOff val="50000"/>
                        </a:schemeClr>
                      </a:solidFill>
                      <a:prstDash val="solid"/>
                    </a:lnL>
                    <a:lnR w="12700">
                      <a:solidFill>
                        <a:schemeClr val="tx1">
                          <a:lumMod val="50000"/>
                          <a:lumOff val="50000"/>
                        </a:schemeClr>
                      </a:solidFill>
                      <a:prstDash val="solid"/>
                    </a:lnR>
                    <a:lnT w="12700">
                      <a:solidFill>
                        <a:schemeClr val="tx1">
                          <a:lumMod val="50000"/>
                          <a:lumOff val="50000"/>
                        </a:schemeClr>
                      </a:solidFill>
                      <a:prstDash val="solid"/>
                    </a:lnT>
                    <a:lnB w="12700">
                      <a:solidFill>
                        <a:schemeClr val="tx1">
                          <a:lumMod val="50000"/>
                          <a:lumOff val="50000"/>
                        </a:schemeClr>
                      </a:solidFill>
                      <a:prstDash val="solid"/>
                    </a:lnB>
                    <a:lnTlToBr>
                      <a:noFill/>
                    </a:lnTlToBr>
                    <a:lnBlToTr>
                      <a:noFill/>
                    </a:lnBlToTr>
                    <a:solidFill>
                      <a:schemeClr val="bg1"/>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603885" y="2446655"/>
            <a:ext cx="10986770" cy="3985260"/>
          </a:xfrm>
          <a:prstGeom prst="rect">
            <a:avLst/>
          </a:prstGeom>
          <a:noFill/>
          <a:ln>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竞争分析</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6"/>
            </p:custDataLst>
          </p:nvPr>
        </p:nvSpPr>
        <p:spPr>
          <a:xfrm>
            <a:off x="768350" y="1520825"/>
            <a:ext cx="5916930"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lnSpc>
                <a:spcPct val="90000"/>
              </a:lnSpc>
            </a:pPr>
            <a:r>
              <a:rPr sz="2800" b="1">
                <a:solidFill>
                  <a:schemeClr val="tx1">
                    <a:lumMod val="75000"/>
                    <a:lumOff val="25000"/>
                  </a:schemeClr>
                </a:solidFill>
                <a:latin typeface="微软雅黑" panose="020B0503020204020204" charset="-122"/>
                <a:ea typeface="微软雅黑" panose="020B0503020204020204" charset="-122"/>
              </a:rPr>
              <a:t>多项性能指标优于友商</a:t>
            </a:r>
            <a:endParaRPr sz="2800" b="1">
              <a:solidFill>
                <a:schemeClr val="tx1">
                  <a:lumMod val="75000"/>
                  <a:lumOff val="25000"/>
                </a:schemeClr>
              </a:solidFill>
              <a:latin typeface="微软雅黑" panose="020B0503020204020204" charset="-122"/>
              <a:ea typeface="微软雅黑" panose="020B0503020204020204" charset="-122"/>
            </a:endParaRPr>
          </a:p>
        </p:txBody>
      </p:sp>
      <p:sp>
        <p:nvSpPr>
          <p:cNvPr id="26" name="文本框 25"/>
          <p:cNvSpPr txBox="1"/>
          <p:nvPr>
            <p:custDataLst>
              <p:tags r:id="rId7"/>
            </p:custDataLst>
          </p:nvPr>
        </p:nvSpPr>
        <p:spPr>
          <a:xfrm>
            <a:off x="768562" y="2244972"/>
            <a:ext cx="1960880" cy="370840"/>
          </a:xfrm>
          <a:prstGeom prst="rect">
            <a:avLst/>
          </a:prstGeom>
          <a:solidFill>
            <a:schemeClr val="bg1"/>
          </a:solidFill>
        </p:spPr>
        <p:txBody>
          <a:bodyPr wrap="none" rtlCol="0" anchor="t">
            <a:spAutoFit/>
          </a:bodyPr>
          <a:lstStyle/>
          <a:p>
            <a:pPr algn="l">
              <a:lnSpc>
                <a:spcPct val="130000"/>
              </a:lnSpc>
            </a:pPr>
            <a:r>
              <a:rPr lang="zh-CN" altLang="en-US" sz="1400" b="1" dirty="0">
                <a:solidFill>
                  <a:srgbClr val="035A30"/>
                </a:solidFill>
                <a:latin typeface="微软雅黑" panose="020B0503020204020204" charset="-122"/>
                <a:ea typeface="微软雅黑" panose="020B0503020204020204" charset="-122"/>
                <a:sym typeface="+mn-ea"/>
              </a:rPr>
              <a:t>实测数据</a:t>
            </a:r>
            <a:r>
              <a:rPr lang="zh-CN" altLang="en-US" sz="1400" b="1" dirty="0">
                <a:solidFill>
                  <a:srgbClr val="035A30"/>
                </a:solidFill>
                <a:latin typeface="微软雅黑" panose="020B0503020204020204" charset="-122"/>
                <a:ea typeface="微软雅黑" panose="020B0503020204020204" charset="-122"/>
              </a:rPr>
              <a:t>关键参数对比</a:t>
            </a:r>
            <a:endParaRPr lang="zh-CN" altLang="en-US" sz="1400" b="1" dirty="0">
              <a:solidFill>
                <a:srgbClr val="035A30"/>
              </a:solidFill>
              <a:latin typeface="微软雅黑" panose="020B0503020204020204" charset="-122"/>
              <a:ea typeface="微软雅黑" panose="020B0503020204020204" charset="-122"/>
            </a:endParaRPr>
          </a:p>
        </p:txBody>
      </p:sp>
      <p:graphicFrame>
        <p:nvGraphicFramePr>
          <p:cNvPr id="27" name="Table 1993"/>
          <p:cNvGraphicFramePr/>
          <p:nvPr>
            <p:custDataLst>
              <p:tags r:id="rId8"/>
            </p:custDataLst>
          </p:nvPr>
        </p:nvGraphicFramePr>
        <p:xfrm>
          <a:off x="827387" y="2808824"/>
          <a:ext cx="4923152" cy="3366135"/>
        </p:xfrm>
        <a:graphic>
          <a:graphicData uri="http://schemas.openxmlformats.org/drawingml/2006/table">
            <a:tbl>
              <a:tblPr firstRow="1" firstCol="1" lastRow="1" bandRow="1">
                <a:tableStyleId>{9D7B26C5-4107-4FEC-AEDC-1716B250A1EF}</a:tableStyleId>
              </a:tblPr>
              <a:tblGrid>
                <a:gridCol w="1334770"/>
                <a:gridCol w="1126806"/>
                <a:gridCol w="1230788"/>
                <a:gridCol w="1230788"/>
              </a:tblGrid>
              <a:tr h="374015">
                <a:tc>
                  <a:txBody>
                    <a:bodyPr/>
                    <a:lstStyle/>
                    <a:p>
                      <a:pPr lvl="0" algn="ctr" defTabSz="914400">
                        <a:defRPr sz="3600" spc="0">
                          <a:latin typeface="Rajdhani"/>
                          <a:ea typeface="Rajdhani"/>
                          <a:cs typeface="Rajdhani"/>
                          <a:sym typeface="Rajdhani"/>
                        </a:defRPr>
                      </a:pPr>
                      <a:r>
                        <a:rPr lang="zh-CN" altLang="en-US" sz="1100" b="1" dirty="0">
                          <a:latin typeface="微软雅黑" panose="020B0503020204020204" charset="-122"/>
                          <a:ea typeface="微软雅黑" panose="020B0503020204020204" charset="-122"/>
                          <a:cs typeface="RomanS" panose="02000400000000000000" charset="0"/>
                          <a:sym typeface="RomanS" panose="02000400000000000000" charset="0"/>
                        </a:rPr>
                        <a:t>生命体征参数指标</a:t>
                      </a:r>
                      <a:endParaRPr lang="zh-CN" altLang="en-US" sz="1100" b="1" dirty="0">
                        <a:latin typeface="微软雅黑" panose="020B0503020204020204" charset="-122"/>
                        <a:ea typeface="微软雅黑" panose="020B0503020204020204" charset="-122"/>
                        <a:cs typeface="RomanS" panose="02000400000000000000" charset="0"/>
                        <a:sym typeface="RomanS" panose="02000400000000000000" charset="0"/>
                      </a:endParaRPr>
                    </a:p>
                  </a:txBody>
                  <a:tcPr marL="28485" marR="28485" marT="28492" marB="28492" anchor="ctr" horzOverflow="overflow"/>
                </a:tc>
                <a:tc>
                  <a:txBody>
                    <a:bodyPr/>
                    <a:lstStyle/>
                    <a:p>
                      <a:pPr lvl="0" algn="ctr" defTabSz="914400">
                        <a:defRPr sz="1800" b="0" spc="0">
                          <a:solidFill>
                            <a:srgbClr val="000000"/>
                          </a:solidFill>
                        </a:defRPr>
                      </a:pPr>
                      <a:r>
                        <a:rPr lang="zh-CN" altLang="en-US" sz="1100" b="1" dirty="0">
                          <a:latin typeface="微软雅黑" panose="020B0503020204020204" charset="-122"/>
                          <a:ea typeface="微软雅黑" panose="020B0503020204020204" charset="-122"/>
                        </a:rPr>
                        <a:t>知谱科技</a:t>
                      </a:r>
                      <a:endParaRPr lang="zh-CN" altLang="en-US"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lvl="0" algn="ctr" defTabSz="914400">
                        <a:defRPr sz="1800" b="0" spc="0">
                          <a:solidFill>
                            <a:srgbClr val="000000"/>
                          </a:solidFill>
                        </a:defRPr>
                      </a:pPr>
                      <a:r>
                        <a:rPr sz="1100" b="1" spc="-5" dirty="0">
                          <a:latin typeface="微软雅黑" panose="020B0503020204020204" charset="-122"/>
                          <a:ea typeface="微软雅黑" panose="020B0503020204020204" charset="-122"/>
                        </a:rPr>
                        <a:t>清雷科技</a:t>
                      </a:r>
                      <a:endParaRPr lang="en-US" altLang="zh-CN" sz="1100" b="1" spc="-5" dirty="0">
                        <a:latin typeface="微软雅黑" panose="020B0503020204020204" charset="-122"/>
                        <a:ea typeface="微软雅黑" panose="020B0503020204020204" charset="-122"/>
                      </a:endParaRPr>
                    </a:p>
                  </a:txBody>
                  <a:tcPr marL="28485" marR="28485" marT="28492" marB="28492" anchor="ctr" horzOverflow="overflow"/>
                </a:tc>
                <a:tc>
                  <a:txBody>
                    <a:bodyPr/>
                    <a:lstStyle/>
                    <a:p>
                      <a:pPr lvl="0" algn="ctr" defTabSz="914400">
                        <a:defRPr sz="1800" b="0" spc="0">
                          <a:solidFill>
                            <a:srgbClr val="000000"/>
                          </a:solidFill>
                        </a:defRPr>
                      </a:pPr>
                      <a:r>
                        <a:rPr sz="1100" b="1" spc="-5" dirty="0">
                          <a:latin typeface="微软雅黑" panose="020B0503020204020204" charset="-122"/>
                          <a:ea typeface="微软雅黑" panose="020B0503020204020204" charset="-122"/>
                          <a:cs typeface="微软雅黑" panose="020B0503020204020204" charset="-122"/>
                        </a:rPr>
                        <a:t>以色列</a:t>
                      </a:r>
                      <a:r>
                        <a:rPr sz="1100" b="1" spc="-85" dirty="0">
                          <a:latin typeface="微软雅黑" panose="020B0503020204020204" charset="-122"/>
                          <a:ea typeface="微软雅黑" panose="020B0503020204020204" charset="-122"/>
                          <a:cs typeface="微软雅黑" panose="020B0503020204020204" charset="-122"/>
                        </a:rPr>
                        <a:t>V</a:t>
                      </a:r>
                      <a:r>
                        <a:rPr sz="1100" b="1" spc="-5" dirty="0">
                          <a:latin typeface="微软雅黑" panose="020B0503020204020204" charset="-122"/>
                          <a:ea typeface="微软雅黑" panose="020B0503020204020204" charset="-122"/>
                          <a:cs typeface="微软雅黑" panose="020B0503020204020204" charset="-122"/>
                        </a:rPr>
                        <a:t>a</a:t>
                      </a:r>
                      <a:r>
                        <a:rPr sz="1100" b="1" spc="-20" dirty="0">
                          <a:latin typeface="微软雅黑" panose="020B0503020204020204" charset="-122"/>
                          <a:ea typeface="微软雅黑" panose="020B0503020204020204" charset="-122"/>
                          <a:cs typeface="微软雅黑" panose="020B0503020204020204" charset="-122"/>
                        </a:rPr>
                        <a:t>yy</a:t>
                      </a:r>
                      <a:r>
                        <a:rPr sz="1100" b="1" spc="-5" dirty="0">
                          <a:latin typeface="微软雅黑" panose="020B0503020204020204" charset="-122"/>
                          <a:ea typeface="微软雅黑" panose="020B0503020204020204" charset="-122"/>
                          <a:cs typeface="微软雅黑" panose="020B0503020204020204" charset="-122"/>
                        </a:rPr>
                        <a:t>a</a:t>
                      </a:r>
                      <a:r>
                        <a:rPr sz="1100" b="1" spc="-70" dirty="0">
                          <a:latin typeface="微软雅黑" panose="020B0503020204020204" charset="-122"/>
                          <a:ea typeface="微软雅黑" panose="020B0503020204020204" charset="-122"/>
                          <a:cs typeface="微软雅黑" panose="020B0503020204020204" charset="-122"/>
                        </a:rPr>
                        <a:t>r</a:t>
                      </a:r>
                      <a:endParaRPr lang="en-US" altLang="zh-CN" sz="1100" b="1" spc="-7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r>
              <a:tr h="374015">
                <a:tc>
                  <a:txBody>
                    <a:bodyPr/>
                    <a:lstStyle/>
                    <a:p>
                      <a:pPr lvl="0" algn="ctr" defTabSz="914400">
                        <a:defRPr sz="1800" b="0" spc="0">
                          <a:solidFill>
                            <a:srgbClr val="000000"/>
                          </a:solidFill>
                        </a:defRPr>
                      </a:pPr>
                      <a:r>
                        <a:rPr sz="1100" b="1" dirty="0">
                          <a:latin typeface="微软雅黑" panose="020B0503020204020204" charset="-122"/>
                          <a:ea typeface="微软雅黑" panose="020B0503020204020204" charset="-122"/>
                        </a:rPr>
                        <a:t>作用距离</a:t>
                      </a:r>
                      <a:endParaRPr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rPr>
                        <a:t>0.</a:t>
                      </a:r>
                      <a:r>
                        <a:rPr lang="en-US" sz="1100" dirty="0">
                          <a:latin typeface="微软雅黑" panose="020B0503020204020204" charset="-122"/>
                          <a:ea typeface="微软雅黑" panose="020B0503020204020204" charset="-122"/>
                        </a:rPr>
                        <a:t>4</a:t>
                      </a:r>
                      <a:r>
                        <a:rPr sz="1100" dirty="0">
                          <a:latin typeface="微软雅黑" panose="020B0503020204020204" charset="-122"/>
                          <a:ea typeface="微软雅黑" panose="020B0503020204020204" charset="-122"/>
                        </a:rPr>
                        <a:t>m~</a:t>
                      </a:r>
                      <a:r>
                        <a:rPr lang="en-US" sz="1100" dirty="0">
                          <a:latin typeface="微软雅黑" panose="020B0503020204020204" charset="-122"/>
                          <a:ea typeface="微软雅黑" panose="020B0503020204020204" charset="-122"/>
                        </a:rPr>
                        <a:t>2.5</a:t>
                      </a:r>
                      <a:r>
                        <a:rPr sz="1100" dirty="0">
                          <a:latin typeface="微软雅黑" panose="020B0503020204020204" charset="-122"/>
                          <a:ea typeface="微软雅黑" panose="020B0503020204020204" charset="-122"/>
                        </a:rPr>
                        <a:t>m</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rPr>
                        <a:t>0.5m~3m</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lvl="0" algn="ctr" defTabSz="914400">
                        <a:defRPr sz="1800" b="0" spc="0">
                          <a:solidFill>
                            <a:srgbClr val="000000"/>
                          </a:solidFill>
                        </a:defRPr>
                      </a:pPr>
                      <a:r>
                        <a:rPr sz="1100" b="1" dirty="0">
                          <a:latin typeface="微软雅黑" panose="020B0503020204020204" charset="-122"/>
                          <a:ea typeface="微软雅黑" panose="020B0503020204020204" charset="-122"/>
                        </a:rPr>
                        <a:t>水平角度作用范围</a:t>
                      </a:r>
                      <a:endParaRPr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cs typeface="微软雅黑" panose="020B0503020204020204" charset="-122"/>
                        </a:rPr>
                        <a:t>120°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cs typeface="微软雅黑" panose="020B0503020204020204" charset="-122"/>
                        </a:rPr>
                        <a:t>120°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marL="12700" marR="7620" indent="0" algn="ctr" fontAlgn="auto">
                        <a:lnSpc>
                          <a:spcPct val="150000"/>
                        </a:lnSpc>
                        <a:spcBef>
                          <a:spcPts val="1605"/>
                        </a:spcBef>
                        <a:buFont typeface="Wingdings" panose="05000000000000000000" charset="0"/>
                        <a:buNone/>
                      </a:pPr>
                      <a:r>
                        <a:rPr sz="1100" b="1" dirty="0">
                          <a:latin typeface="微软雅黑" panose="020B0503020204020204" charset="-122"/>
                          <a:ea typeface="微软雅黑" panose="020B0503020204020204" charset="-122"/>
                        </a:rPr>
                        <a:t>垂直角度作用范围</a:t>
                      </a:r>
                      <a:endParaRPr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sz="1100" b="1" dirty="0">
                          <a:solidFill>
                            <a:srgbClr val="EB5838"/>
                          </a:solidFill>
                          <a:latin typeface="微软雅黑" panose="020B0503020204020204" charset="-122"/>
                          <a:ea typeface="微软雅黑" panose="020B0503020204020204" charset="-122"/>
                          <a:cs typeface="微软雅黑" panose="020B0503020204020204" charset="-122"/>
                        </a:rPr>
                        <a:t>120°</a:t>
                      </a:r>
                      <a:endParaRPr lang="en-US" sz="1100" b="1" dirty="0">
                        <a:solidFill>
                          <a:srgbClr val="EB5838"/>
                        </a:solidFill>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cs typeface="微软雅黑" panose="020B0503020204020204" charset="-122"/>
                        </a:rPr>
                        <a:t>80°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algn="ctr"/>
                      <a:r>
                        <a:rPr lang="zh-CN" sz="1100" b="1" dirty="0">
                          <a:latin typeface="微软雅黑" panose="020B0503020204020204" charset="-122"/>
                          <a:ea typeface="微软雅黑" panose="020B0503020204020204" charset="-122"/>
                        </a:rPr>
                        <a:t>产品重量</a:t>
                      </a:r>
                      <a:endParaRPr lang="zh-CN"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50g</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70g</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algn="ctr"/>
                      <a:r>
                        <a:rPr lang="zh-CN" sz="1100" dirty="0">
                          <a:latin typeface="微软雅黑" panose="020B0503020204020204" charset="-122"/>
                          <a:ea typeface="微软雅黑" panose="020B0503020204020204" charset="-122"/>
                        </a:rPr>
                        <a:t>呼吸精度</a:t>
                      </a:r>
                      <a:endParaRPr lang="zh-CN"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97%</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95%</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algn="ctr"/>
                      <a:r>
                        <a:rPr lang="zh-CN" sz="1100" dirty="0">
                          <a:latin typeface="微软雅黑" panose="020B0503020204020204" charset="-122"/>
                          <a:ea typeface="微软雅黑" panose="020B0503020204020204" charset="-122"/>
                        </a:rPr>
                        <a:t>心率精度</a:t>
                      </a:r>
                      <a:endParaRPr lang="zh-CN"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90%</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90%</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algn="ctr"/>
                      <a:r>
                        <a:rPr lang="zh-CN" altLang="en-US" sz="1100" dirty="0">
                          <a:latin typeface="微软雅黑" panose="020B0503020204020204" charset="-122"/>
                          <a:ea typeface="微软雅黑" panose="020B0503020204020204" charset="-122"/>
                        </a:rPr>
                        <a:t>额定功率</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60mw</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170mw</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zh-CN" altLang="en-US" sz="1100" dirty="0">
                          <a:latin typeface="微软雅黑" panose="020B0503020204020204" charset="-122"/>
                          <a:ea typeface="微软雅黑" panose="020B0503020204020204" charset="-122"/>
                        </a:rPr>
                        <a:t>无</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r>
              <a:tr h="374015">
                <a:tc>
                  <a:txBody>
                    <a:bodyPr/>
                    <a:lstStyle/>
                    <a:p>
                      <a:pPr algn="ctr">
                        <a:buNone/>
                      </a:pPr>
                      <a:r>
                        <a:rPr lang="zh-CN" altLang="en-US" sz="1100" dirty="0">
                          <a:latin typeface="微软雅黑" panose="020B0503020204020204" charset="-122"/>
                          <a:ea typeface="微软雅黑" panose="020B0503020204020204" charset="-122"/>
                        </a:rPr>
                        <a:t>数据通信</a:t>
                      </a:r>
                      <a:endParaRPr lang="zh-CN" alt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buNone/>
                      </a:pPr>
                      <a:r>
                        <a:rPr lang="en-US" altLang="en-US" sz="1100" b="1" dirty="0">
                          <a:solidFill>
                            <a:srgbClr val="EB5838"/>
                          </a:solidFill>
                          <a:latin typeface="微软雅黑" panose="020B0503020204020204" charset="-122"/>
                          <a:ea typeface="微软雅黑" panose="020B0503020204020204" charset="-122"/>
                        </a:rPr>
                        <a:t>wifi /lti</a:t>
                      </a:r>
                      <a:endParaRPr lang="en-US" alt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buNone/>
                      </a:pPr>
                      <a:r>
                        <a:rPr lang="en-US" altLang="en-US" sz="1100" b="0" dirty="0">
                          <a:latin typeface="微软雅黑" panose="020B0503020204020204" charset="-122"/>
                          <a:ea typeface="微软雅黑" panose="020B0503020204020204" charset="-122"/>
                        </a:rPr>
                        <a:t>wifi</a:t>
                      </a:r>
                      <a:endParaRPr lang="en-US" altLang="en-US" sz="1100" b="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buNone/>
                      </a:pPr>
                      <a:r>
                        <a:rPr lang="zh-CN" altLang="en-US" sz="1100" b="0" dirty="0">
                          <a:latin typeface="微软雅黑" panose="020B0503020204020204" charset="-122"/>
                          <a:ea typeface="微软雅黑" panose="020B0503020204020204" charset="-122"/>
                        </a:rPr>
                        <a:t>无</a:t>
                      </a:r>
                      <a:endParaRPr lang="zh-CN" altLang="en-US" sz="1100" b="0" dirty="0">
                        <a:latin typeface="微软雅黑" panose="020B0503020204020204" charset="-122"/>
                        <a:ea typeface="微软雅黑" panose="020B0503020204020204" charset="-122"/>
                      </a:endParaRPr>
                    </a:p>
                  </a:txBody>
                  <a:tcPr marL="28485" marR="28485" marT="28492" marB="28492" anchor="ctr" horzOverflow="overflow"/>
                </a:tc>
              </a:tr>
            </a:tbl>
          </a:graphicData>
        </a:graphic>
      </p:graphicFrame>
      <p:graphicFrame>
        <p:nvGraphicFramePr>
          <p:cNvPr id="28" name="Table 1993"/>
          <p:cNvGraphicFramePr/>
          <p:nvPr>
            <p:custDataLst>
              <p:tags r:id="rId9"/>
            </p:custDataLst>
          </p:nvPr>
        </p:nvGraphicFramePr>
        <p:xfrm>
          <a:off x="6456027" y="2808824"/>
          <a:ext cx="4907912" cy="3042920"/>
        </p:xfrm>
        <a:graphic>
          <a:graphicData uri="http://schemas.openxmlformats.org/drawingml/2006/table">
            <a:tbl>
              <a:tblPr firstRow="1" firstCol="1" lastRow="1" bandRow="1">
                <a:tableStyleId>{9D7B26C5-4107-4FEC-AEDC-1716B250A1EF}</a:tableStyleId>
              </a:tblPr>
              <a:tblGrid>
                <a:gridCol w="1305560"/>
                <a:gridCol w="1148396"/>
                <a:gridCol w="1226978"/>
                <a:gridCol w="1226978"/>
              </a:tblGrid>
              <a:tr h="380365">
                <a:tc>
                  <a:txBody>
                    <a:bodyPr/>
                    <a:lstStyle/>
                    <a:p>
                      <a:pPr lvl="0" algn="ctr" defTabSz="914400">
                        <a:defRPr sz="3600" spc="0">
                          <a:latin typeface="Rajdhani"/>
                          <a:ea typeface="Rajdhani"/>
                          <a:cs typeface="Rajdhani"/>
                          <a:sym typeface="Rajdhani"/>
                        </a:defRPr>
                      </a:pPr>
                      <a:r>
                        <a:rPr lang="zh-CN" altLang="en-US" sz="1100" dirty="0">
                          <a:latin typeface="微软雅黑" panose="020B0503020204020204" charset="-122"/>
                          <a:ea typeface="微软雅黑" panose="020B0503020204020204" charset="-122"/>
                          <a:cs typeface="RomanS" panose="02000400000000000000" charset="0"/>
                          <a:sym typeface="RomanS" panose="02000400000000000000" charset="0"/>
                        </a:rPr>
                        <a:t>跌到检测参数指标</a:t>
                      </a:r>
                      <a:endParaRPr lang="zh-CN" altLang="en-US" sz="1100" dirty="0">
                        <a:latin typeface="微软雅黑" panose="020B0503020204020204" charset="-122"/>
                        <a:ea typeface="微软雅黑" panose="020B0503020204020204" charset="-122"/>
                        <a:cs typeface="RomanS" panose="02000400000000000000" charset="0"/>
                        <a:sym typeface="RomanS" panose="02000400000000000000" charset="0"/>
                      </a:endParaRPr>
                    </a:p>
                  </a:txBody>
                  <a:tcPr marL="28485" marR="28485" marT="28492" marB="28492" anchor="ctr" horzOverflow="overflow"/>
                </a:tc>
                <a:tc>
                  <a:txBody>
                    <a:bodyPr/>
                    <a:lstStyle/>
                    <a:p>
                      <a:pPr lvl="0" algn="ctr" defTabSz="914400">
                        <a:defRPr sz="1800" b="0" spc="0">
                          <a:solidFill>
                            <a:srgbClr val="000000"/>
                          </a:solidFill>
                        </a:defRPr>
                      </a:pPr>
                      <a:r>
                        <a:rPr lang="zh-CN" altLang="en-US" sz="1100" b="1" dirty="0">
                          <a:latin typeface="微软雅黑" panose="020B0503020204020204" charset="-122"/>
                          <a:ea typeface="微软雅黑" panose="020B0503020204020204" charset="-122"/>
                        </a:rPr>
                        <a:t>知谱科技</a:t>
                      </a:r>
                      <a:endParaRPr lang="zh-CN" altLang="en-US"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lvl="0" algn="ctr" defTabSz="914400">
                        <a:defRPr sz="1800" b="0" spc="0">
                          <a:solidFill>
                            <a:srgbClr val="000000"/>
                          </a:solidFill>
                        </a:defRPr>
                      </a:pPr>
                      <a:r>
                        <a:rPr sz="1100" b="1" spc="-5" dirty="0">
                          <a:latin typeface="微软雅黑" panose="020B0503020204020204" charset="-122"/>
                          <a:ea typeface="微软雅黑" panose="020B0503020204020204" charset="-122"/>
                        </a:rPr>
                        <a:t>清雷科技</a:t>
                      </a:r>
                      <a:endParaRPr lang="en-US" altLang="zh-CN" sz="1100" b="1" spc="-5" dirty="0">
                        <a:latin typeface="微软雅黑" panose="020B0503020204020204" charset="-122"/>
                        <a:ea typeface="微软雅黑" panose="020B0503020204020204" charset="-122"/>
                      </a:endParaRPr>
                    </a:p>
                  </a:txBody>
                  <a:tcPr marL="28485" marR="28485" marT="28492" marB="28492" anchor="ctr" horzOverflow="overflow"/>
                </a:tc>
                <a:tc>
                  <a:txBody>
                    <a:bodyPr/>
                    <a:lstStyle/>
                    <a:p>
                      <a:pPr lvl="0" algn="ctr" defTabSz="914400">
                        <a:defRPr sz="1800" b="0" spc="0">
                          <a:solidFill>
                            <a:srgbClr val="000000"/>
                          </a:solidFill>
                        </a:defRPr>
                      </a:pPr>
                      <a:r>
                        <a:rPr sz="1100" b="1" spc="-5" dirty="0">
                          <a:latin typeface="微软雅黑" panose="020B0503020204020204" charset="-122"/>
                          <a:ea typeface="微软雅黑" panose="020B0503020204020204" charset="-122"/>
                          <a:cs typeface="微软雅黑" panose="020B0503020204020204" charset="-122"/>
                        </a:rPr>
                        <a:t>以色列</a:t>
                      </a:r>
                      <a:r>
                        <a:rPr sz="1100" b="1" spc="-85" dirty="0">
                          <a:latin typeface="微软雅黑" panose="020B0503020204020204" charset="-122"/>
                          <a:ea typeface="微软雅黑" panose="020B0503020204020204" charset="-122"/>
                          <a:cs typeface="微软雅黑" panose="020B0503020204020204" charset="-122"/>
                        </a:rPr>
                        <a:t>V</a:t>
                      </a:r>
                      <a:r>
                        <a:rPr sz="1100" b="1" spc="-5" dirty="0">
                          <a:latin typeface="微软雅黑" panose="020B0503020204020204" charset="-122"/>
                          <a:ea typeface="微软雅黑" panose="020B0503020204020204" charset="-122"/>
                          <a:cs typeface="微软雅黑" panose="020B0503020204020204" charset="-122"/>
                        </a:rPr>
                        <a:t>a</a:t>
                      </a:r>
                      <a:r>
                        <a:rPr sz="1100" b="1" spc="-20" dirty="0">
                          <a:latin typeface="微软雅黑" panose="020B0503020204020204" charset="-122"/>
                          <a:ea typeface="微软雅黑" panose="020B0503020204020204" charset="-122"/>
                          <a:cs typeface="微软雅黑" panose="020B0503020204020204" charset="-122"/>
                        </a:rPr>
                        <a:t>yy</a:t>
                      </a:r>
                      <a:r>
                        <a:rPr sz="1100" b="1" spc="-5" dirty="0">
                          <a:latin typeface="微软雅黑" panose="020B0503020204020204" charset="-122"/>
                          <a:ea typeface="微软雅黑" panose="020B0503020204020204" charset="-122"/>
                          <a:cs typeface="微软雅黑" panose="020B0503020204020204" charset="-122"/>
                        </a:rPr>
                        <a:t>a</a:t>
                      </a:r>
                      <a:r>
                        <a:rPr sz="1100" b="1" spc="-70" dirty="0">
                          <a:latin typeface="微软雅黑" panose="020B0503020204020204" charset="-122"/>
                          <a:ea typeface="微软雅黑" panose="020B0503020204020204" charset="-122"/>
                          <a:cs typeface="微软雅黑" panose="020B0503020204020204" charset="-122"/>
                        </a:rPr>
                        <a:t>r</a:t>
                      </a:r>
                      <a:endParaRPr lang="en-US" altLang="zh-CN" sz="1100" b="1" spc="-7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r>
              <a:tr h="380365">
                <a:tc>
                  <a:txBody>
                    <a:bodyPr/>
                    <a:lstStyle/>
                    <a:p>
                      <a:pPr lvl="0" algn="ctr" defTabSz="914400">
                        <a:defRPr sz="1800" b="0" spc="0">
                          <a:solidFill>
                            <a:srgbClr val="000000"/>
                          </a:solidFill>
                        </a:defRPr>
                      </a:pPr>
                      <a:r>
                        <a:rPr sz="1100" b="1" dirty="0">
                          <a:latin typeface="微软雅黑" panose="020B0503020204020204" charset="-122"/>
                          <a:ea typeface="微软雅黑" panose="020B0503020204020204" charset="-122"/>
                        </a:rPr>
                        <a:t>作用距离</a:t>
                      </a:r>
                      <a:endParaRPr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4m*4m</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3m*2m</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4m*5m</a:t>
                      </a:r>
                      <a:endParaRPr lang="en-US" sz="1100" dirty="0">
                        <a:latin typeface="微软雅黑" panose="020B0503020204020204" charset="-122"/>
                        <a:ea typeface="微软雅黑" panose="020B0503020204020204" charset="-122"/>
                      </a:endParaRPr>
                    </a:p>
                  </a:txBody>
                  <a:tcPr marL="28485" marR="28485" marT="28492" marB="28492" anchor="ctr" horzOverflow="overflow"/>
                </a:tc>
              </a:tr>
              <a:tr h="380365">
                <a:tc>
                  <a:txBody>
                    <a:bodyPr/>
                    <a:lstStyle/>
                    <a:p>
                      <a:pPr lvl="0" algn="ctr" defTabSz="914400">
                        <a:defRPr sz="1800" b="0" spc="0">
                          <a:solidFill>
                            <a:srgbClr val="000000"/>
                          </a:solidFill>
                        </a:defRPr>
                      </a:pPr>
                      <a:r>
                        <a:rPr sz="1100" b="1" dirty="0">
                          <a:latin typeface="微软雅黑" panose="020B0503020204020204" charset="-122"/>
                          <a:ea typeface="微软雅黑" panose="020B0503020204020204" charset="-122"/>
                        </a:rPr>
                        <a:t>水平角度作用范围</a:t>
                      </a:r>
                      <a:endParaRPr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cs typeface="微软雅黑" panose="020B0503020204020204" charset="-122"/>
                        </a:rPr>
                        <a:t>120°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cs typeface="微软雅黑" panose="020B0503020204020204" charset="-122"/>
                        </a:rPr>
                        <a:t>120°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cs typeface="微软雅黑" panose="020B0503020204020204" charset="-122"/>
                        </a:rPr>
                        <a:t>1</a:t>
                      </a:r>
                      <a:r>
                        <a:rPr lang="en-US" sz="1100" dirty="0">
                          <a:latin typeface="微软雅黑" panose="020B0503020204020204" charset="-122"/>
                          <a:ea typeface="微软雅黑" panose="020B0503020204020204" charset="-122"/>
                          <a:cs typeface="微软雅黑" panose="020B0503020204020204" charset="-122"/>
                        </a:rPr>
                        <a:t>4</a:t>
                      </a:r>
                      <a:r>
                        <a:rPr sz="1100" dirty="0">
                          <a:latin typeface="微软雅黑" panose="020B0503020204020204" charset="-122"/>
                          <a:ea typeface="微软雅黑" panose="020B0503020204020204" charset="-122"/>
                          <a:cs typeface="微软雅黑" panose="020B0503020204020204" charset="-122"/>
                        </a:rPr>
                        <a:t>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r>
              <a:tr h="380365">
                <a:tc>
                  <a:txBody>
                    <a:bodyPr/>
                    <a:lstStyle/>
                    <a:p>
                      <a:pPr marL="12700" marR="7620" indent="0" algn="ctr" fontAlgn="auto">
                        <a:lnSpc>
                          <a:spcPct val="150000"/>
                        </a:lnSpc>
                        <a:spcBef>
                          <a:spcPts val="1605"/>
                        </a:spcBef>
                        <a:buFont typeface="Wingdings" panose="05000000000000000000" charset="0"/>
                        <a:buNone/>
                      </a:pPr>
                      <a:r>
                        <a:rPr sz="1100" b="1" dirty="0">
                          <a:latin typeface="微软雅黑" panose="020B0503020204020204" charset="-122"/>
                          <a:ea typeface="微软雅黑" panose="020B0503020204020204" charset="-122"/>
                        </a:rPr>
                        <a:t>垂直角度作用范围</a:t>
                      </a:r>
                      <a:endParaRPr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sz="1100" b="1" dirty="0">
                          <a:solidFill>
                            <a:srgbClr val="EB5838"/>
                          </a:solidFill>
                          <a:latin typeface="微软雅黑" panose="020B0503020204020204" charset="-122"/>
                          <a:ea typeface="微软雅黑" panose="020B0503020204020204" charset="-122"/>
                          <a:cs typeface="微软雅黑" panose="020B0503020204020204" charset="-122"/>
                        </a:rPr>
                        <a:t>120°</a:t>
                      </a:r>
                      <a:endParaRPr lang="en-US" sz="1100" b="1" dirty="0">
                        <a:solidFill>
                          <a:srgbClr val="EB5838"/>
                        </a:solidFill>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cs typeface="微软雅黑" panose="020B0503020204020204" charset="-122"/>
                        </a:rPr>
                        <a:t>80°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c>
                  <a:txBody>
                    <a:bodyPr/>
                    <a:lstStyle/>
                    <a:p>
                      <a:pPr algn="ctr"/>
                      <a:r>
                        <a:rPr sz="1100" dirty="0">
                          <a:latin typeface="微软雅黑" panose="020B0503020204020204" charset="-122"/>
                          <a:ea typeface="微软雅黑" panose="020B0503020204020204" charset="-122"/>
                          <a:cs typeface="微软雅黑" panose="020B0503020204020204" charset="-122"/>
                        </a:rPr>
                        <a:t>1</a:t>
                      </a:r>
                      <a:r>
                        <a:rPr lang="en-US" sz="1100" dirty="0">
                          <a:latin typeface="微软雅黑" panose="020B0503020204020204" charset="-122"/>
                          <a:ea typeface="微软雅黑" panose="020B0503020204020204" charset="-122"/>
                          <a:cs typeface="微软雅黑" panose="020B0503020204020204" charset="-122"/>
                        </a:rPr>
                        <a:t>4</a:t>
                      </a:r>
                      <a:r>
                        <a:rPr sz="1100" dirty="0">
                          <a:latin typeface="微软雅黑" panose="020B0503020204020204" charset="-122"/>
                          <a:ea typeface="微软雅黑" panose="020B0503020204020204" charset="-122"/>
                          <a:cs typeface="微软雅黑" panose="020B0503020204020204" charset="-122"/>
                        </a:rPr>
                        <a:t>0°</a:t>
                      </a:r>
                      <a:endParaRPr lang="en-US" sz="1100" dirty="0">
                        <a:latin typeface="微软雅黑" panose="020B0503020204020204" charset="-122"/>
                        <a:ea typeface="微软雅黑" panose="020B0503020204020204" charset="-122"/>
                        <a:cs typeface="微软雅黑" panose="020B0503020204020204" charset="-122"/>
                      </a:endParaRPr>
                    </a:p>
                  </a:txBody>
                  <a:tcPr marL="28485" marR="28485" marT="28492" marB="28492" anchor="ctr" horzOverflow="overflow"/>
                </a:tc>
              </a:tr>
              <a:tr h="380365">
                <a:tc>
                  <a:txBody>
                    <a:bodyPr/>
                    <a:lstStyle/>
                    <a:p>
                      <a:pPr algn="ctr"/>
                      <a:r>
                        <a:rPr lang="zh-CN" sz="1100" b="1" dirty="0">
                          <a:latin typeface="微软雅黑" panose="020B0503020204020204" charset="-122"/>
                          <a:ea typeface="微软雅黑" panose="020B0503020204020204" charset="-122"/>
                        </a:rPr>
                        <a:t>产品重量</a:t>
                      </a:r>
                      <a:endParaRPr lang="zh-CN"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65g</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88g</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110g</a:t>
                      </a:r>
                      <a:endParaRPr lang="en-US" sz="1100" dirty="0">
                        <a:latin typeface="微软雅黑" panose="020B0503020204020204" charset="-122"/>
                        <a:ea typeface="微软雅黑" panose="020B0503020204020204" charset="-122"/>
                      </a:endParaRPr>
                    </a:p>
                  </a:txBody>
                  <a:tcPr marL="28485" marR="28485" marT="28492" marB="28492" anchor="ctr" horzOverflow="overflow"/>
                </a:tc>
              </a:tr>
              <a:tr h="380365">
                <a:tc>
                  <a:txBody>
                    <a:bodyPr/>
                    <a:lstStyle/>
                    <a:p>
                      <a:pPr algn="ctr"/>
                      <a:r>
                        <a:rPr lang="zh-CN" sz="1100" b="1" dirty="0">
                          <a:latin typeface="微软雅黑" panose="020B0503020204020204" charset="-122"/>
                          <a:ea typeface="微软雅黑" panose="020B0503020204020204" charset="-122"/>
                        </a:rPr>
                        <a:t>精度</a:t>
                      </a:r>
                      <a:endParaRPr lang="zh-CN"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99%</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95%</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99%</a:t>
                      </a:r>
                      <a:endParaRPr lang="en-US" sz="1100" dirty="0">
                        <a:latin typeface="微软雅黑" panose="020B0503020204020204" charset="-122"/>
                        <a:ea typeface="微软雅黑" panose="020B0503020204020204" charset="-122"/>
                      </a:endParaRPr>
                    </a:p>
                  </a:txBody>
                  <a:tcPr marL="28485" marR="28485" marT="28492" marB="28492" anchor="ctr" horzOverflow="overflow"/>
                </a:tc>
              </a:tr>
              <a:tr h="380365">
                <a:tc>
                  <a:txBody>
                    <a:bodyPr/>
                    <a:lstStyle/>
                    <a:p>
                      <a:pPr algn="ctr"/>
                      <a:r>
                        <a:rPr lang="zh-CN" altLang="en-US" sz="1100" b="1" dirty="0">
                          <a:latin typeface="微软雅黑" panose="020B0503020204020204" charset="-122"/>
                          <a:ea typeface="微软雅黑" panose="020B0503020204020204" charset="-122"/>
                        </a:rPr>
                        <a:t>峰值功耗</a:t>
                      </a:r>
                      <a:endParaRPr lang="zh-CN" altLang="en-US"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b="1" dirty="0">
                          <a:solidFill>
                            <a:srgbClr val="EB5838"/>
                          </a:solidFill>
                          <a:latin typeface="微软雅黑" panose="020B0503020204020204" charset="-122"/>
                          <a:ea typeface="微软雅黑" panose="020B0503020204020204" charset="-122"/>
                        </a:rPr>
                        <a:t>2w</a:t>
                      </a:r>
                      <a:endParaRPr 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5w</a:t>
                      </a:r>
                      <a:endParaRPr lang="en-US" sz="110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sz="1100" dirty="0">
                          <a:latin typeface="微软雅黑" panose="020B0503020204020204" charset="-122"/>
                          <a:ea typeface="微软雅黑" panose="020B0503020204020204" charset="-122"/>
                        </a:rPr>
                        <a:t>10w</a:t>
                      </a:r>
                      <a:endParaRPr lang="en-US" sz="1100" dirty="0">
                        <a:latin typeface="微软雅黑" panose="020B0503020204020204" charset="-122"/>
                        <a:ea typeface="微软雅黑" panose="020B0503020204020204" charset="-122"/>
                      </a:endParaRPr>
                    </a:p>
                  </a:txBody>
                  <a:tcPr marL="28485" marR="28485" marT="28492" marB="28492" anchor="ctr" horzOverflow="overflow"/>
                </a:tc>
              </a:tr>
              <a:tr h="380365">
                <a:tc>
                  <a:txBody>
                    <a:bodyPr/>
                    <a:lstStyle/>
                    <a:p>
                      <a:pPr algn="ctr"/>
                      <a:r>
                        <a:rPr lang="zh-CN" altLang="en-US" sz="1100" b="1" dirty="0">
                          <a:latin typeface="微软雅黑" panose="020B0503020204020204" charset="-122"/>
                          <a:ea typeface="微软雅黑" panose="020B0503020204020204" charset="-122"/>
                        </a:rPr>
                        <a:t>数据通信</a:t>
                      </a:r>
                      <a:endParaRPr lang="zh-CN" altLang="en-US" sz="1100" b="1"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altLang="en-US" sz="1100" b="1" dirty="0">
                          <a:solidFill>
                            <a:srgbClr val="EB5838"/>
                          </a:solidFill>
                          <a:latin typeface="微软雅黑" panose="020B0503020204020204" charset="-122"/>
                          <a:ea typeface="微软雅黑" panose="020B0503020204020204" charset="-122"/>
                        </a:rPr>
                        <a:t>wifi /lti</a:t>
                      </a:r>
                      <a:endParaRPr lang="en-US" altLang="en-US" sz="1100" b="1" dirty="0">
                        <a:solidFill>
                          <a:srgbClr val="EB5838"/>
                        </a:solidFill>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altLang="en-US" sz="1100" b="0" dirty="0">
                          <a:latin typeface="微软雅黑" panose="020B0503020204020204" charset="-122"/>
                          <a:ea typeface="微软雅黑" panose="020B0503020204020204" charset="-122"/>
                        </a:rPr>
                        <a:t>wifi</a:t>
                      </a:r>
                      <a:endParaRPr lang="en-US" altLang="en-US" sz="1100" b="0" dirty="0">
                        <a:latin typeface="微软雅黑" panose="020B0503020204020204" charset="-122"/>
                        <a:ea typeface="微软雅黑" panose="020B0503020204020204" charset="-122"/>
                      </a:endParaRPr>
                    </a:p>
                  </a:txBody>
                  <a:tcPr marL="28485" marR="28485" marT="28492" marB="28492" anchor="ctr" horzOverflow="overflow"/>
                </a:tc>
                <a:tc>
                  <a:txBody>
                    <a:bodyPr/>
                    <a:lstStyle/>
                    <a:p>
                      <a:pPr algn="ctr"/>
                      <a:r>
                        <a:rPr lang="en-US" altLang="en-US" sz="1100" b="0" dirty="0">
                          <a:latin typeface="微软雅黑" panose="020B0503020204020204" charset="-122"/>
                          <a:ea typeface="微软雅黑" panose="020B0503020204020204" charset="-122"/>
                        </a:rPr>
                        <a:t>wifi</a:t>
                      </a:r>
                      <a:endParaRPr lang="en-US" altLang="en-US" sz="1100" b="0" dirty="0">
                        <a:latin typeface="微软雅黑" panose="020B0503020204020204" charset="-122"/>
                        <a:ea typeface="微软雅黑" panose="020B0503020204020204" charset="-122"/>
                      </a:endParaRPr>
                    </a:p>
                  </a:txBody>
                  <a:tcPr marL="28485" marR="28485" marT="28492" marB="28492" anchor="ctr" horzOverflow="overflow"/>
                </a:tc>
              </a:tr>
            </a:tbl>
          </a:graphicData>
        </a:graphic>
      </p:graphicFrame>
      <p:cxnSp>
        <p:nvCxnSpPr>
          <p:cNvPr id="18" name="直接连接符 17"/>
          <p:cNvCxnSpPr/>
          <p:nvPr>
            <p:custDataLst>
              <p:tags r:id="rId10"/>
            </p:custDataLst>
          </p:nvPr>
        </p:nvCxnSpPr>
        <p:spPr>
          <a:xfrm>
            <a:off x="4678680" y="1459230"/>
            <a:ext cx="0" cy="57594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Box 12"/>
          <p:cNvSpPr txBox="1">
            <a:spLocks noChangeArrowheads="1"/>
          </p:cNvSpPr>
          <p:nvPr>
            <p:custDataLst>
              <p:tags r:id="rId11"/>
            </p:custDataLst>
          </p:nvPr>
        </p:nvSpPr>
        <p:spPr bwMode="auto">
          <a:xfrm>
            <a:off x="5287010" y="1587183"/>
            <a:ext cx="1631315" cy="319405"/>
          </a:xfrm>
          <a:prstGeom prst="rect">
            <a:avLst/>
          </a:prstGeom>
          <a:noFill/>
          <a:ln w="9525" algn="ctr">
            <a:noFill/>
            <a:miter lim="800000"/>
          </a:ln>
        </p:spPr>
        <p:txBody>
          <a:bodyPr wrap="square" lIns="0" tIns="0" rIns="0" bIns="0">
            <a:spAutoFit/>
          </a:bodyPr>
          <a:lstStyle/>
          <a:p>
            <a:pPr indent="0" algn="l">
              <a:lnSpc>
                <a:spcPct val="130000"/>
              </a:lnSpc>
              <a:buFont typeface="Wingdings" panose="05000000000000000000" pitchFamily="2" charset="2"/>
              <a:buNone/>
            </a:pPr>
            <a:r>
              <a:rPr lang="zh-CN" altLang="en-US" sz="1600" b="1" dirty="0">
                <a:solidFill>
                  <a:srgbClr val="EB5838"/>
                </a:solidFill>
                <a:latin typeface="Arial" panose="020B0604020202020204" pitchFamily="34" charset="0"/>
                <a:ea typeface="微软雅黑" panose="020B0503020204020204" charset="-122"/>
              </a:rPr>
              <a:t>综合性能优异</a:t>
            </a:r>
            <a:endParaRPr lang="zh-CN" altLang="en-US" sz="1600" b="1" dirty="0">
              <a:solidFill>
                <a:srgbClr val="EB5838"/>
              </a:solidFill>
              <a:latin typeface="Arial" panose="020B0604020202020204" pitchFamily="34" charset="0"/>
              <a:ea typeface="微软雅黑" panose="020B0503020204020204" charset="-122"/>
            </a:endParaRPr>
          </a:p>
        </p:txBody>
      </p:sp>
      <p:pic>
        <p:nvPicPr>
          <p:cNvPr id="6" name="图片 5" descr="对号"/>
          <p:cNvPicPr>
            <a:picLocks noChangeAspect="1"/>
          </p:cNvPicPr>
          <p:nvPr>
            <p:custDataLst>
              <p:tags r:id="rId12"/>
            </p:custDataLst>
          </p:nvPr>
        </p:nvPicPr>
        <p:blipFill>
          <a:blip r:embed="rId13" cstate="print"/>
          <a:stretch>
            <a:fillRect/>
          </a:stretch>
        </p:blipFill>
        <p:spPr>
          <a:xfrm>
            <a:off x="4846320" y="1590675"/>
            <a:ext cx="361950" cy="361950"/>
          </a:xfrm>
          <a:prstGeom prst="rect">
            <a:avLst/>
          </a:prstGeom>
        </p:spPr>
      </p:pic>
      <p:pic>
        <p:nvPicPr>
          <p:cNvPr id="7" name="图片 6" descr="对号"/>
          <p:cNvPicPr>
            <a:picLocks noChangeAspect="1"/>
          </p:cNvPicPr>
          <p:nvPr>
            <p:custDataLst>
              <p:tags r:id="rId14"/>
            </p:custDataLst>
          </p:nvPr>
        </p:nvPicPr>
        <p:blipFill>
          <a:blip r:embed="rId13" cstate="print"/>
          <a:stretch>
            <a:fillRect/>
          </a:stretch>
        </p:blipFill>
        <p:spPr>
          <a:xfrm>
            <a:off x="6718935" y="1590675"/>
            <a:ext cx="361950" cy="361950"/>
          </a:xfrm>
          <a:prstGeom prst="rect">
            <a:avLst/>
          </a:prstGeom>
        </p:spPr>
      </p:pic>
      <p:pic>
        <p:nvPicPr>
          <p:cNvPr id="9" name="图片 8" descr="对号"/>
          <p:cNvPicPr>
            <a:picLocks noChangeAspect="1"/>
          </p:cNvPicPr>
          <p:nvPr>
            <p:custDataLst>
              <p:tags r:id="rId15"/>
            </p:custDataLst>
          </p:nvPr>
        </p:nvPicPr>
        <p:blipFill>
          <a:blip r:embed="rId13" cstate="print"/>
          <a:stretch>
            <a:fillRect/>
          </a:stretch>
        </p:blipFill>
        <p:spPr>
          <a:xfrm>
            <a:off x="9033510" y="1590675"/>
            <a:ext cx="361950" cy="361950"/>
          </a:xfrm>
          <a:prstGeom prst="rect">
            <a:avLst/>
          </a:prstGeom>
        </p:spPr>
      </p:pic>
      <p:sp>
        <p:nvSpPr>
          <p:cNvPr id="10" name="Text Box 12"/>
          <p:cNvSpPr txBox="1">
            <a:spLocks noChangeArrowheads="1"/>
          </p:cNvSpPr>
          <p:nvPr>
            <p:custDataLst>
              <p:tags r:id="rId16"/>
            </p:custDataLst>
          </p:nvPr>
        </p:nvSpPr>
        <p:spPr bwMode="auto">
          <a:xfrm>
            <a:off x="7157720" y="1587183"/>
            <a:ext cx="1749425" cy="319405"/>
          </a:xfrm>
          <a:prstGeom prst="rect">
            <a:avLst/>
          </a:prstGeom>
          <a:noFill/>
          <a:ln w="9525" algn="ctr">
            <a:noFill/>
            <a:miter lim="800000"/>
          </a:ln>
        </p:spPr>
        <p:txBody>
          <a:bodyPr wrap="square" lIns="0" tIns="0" rIns="0" bIns="0">
            <a:spAutoFit/>
          </a:bodyPr>
          <a:lstStyle/>
          <a:p>
            <a:pPr indent="0" algn="l">
              <a:lnSpc>
                <a:spcPct val="130000"/>
              </a:lnSpc>
              <a:buFont typeface="Wingdings" panose="05000000000000000000" pitchFamily="2" charset="2"/>
              <a:buNone/>
            </a:pPr>
            <a:r>
              <a:rPr lang="zh-CN" altLang="en-US" sz="1600" b="1" dirty="0">
                <a:solidFill>
                  <a:srgbClr val="EB5838"/>
                </a:solidFill>
                <a:latin typeface="Arial" panose="020B0604020202020204" pitchFamily="34" charset="0"/>
                <a:ea typeface="微软雅黑" panose="020B0503020204020204" charset="-122"/>
              </a:rPr>
              <a:t>均属国内领先水平</a:t>
            </a:r>
            <a:endParaRPr lang="zh-CN" altLang="en-US" sz="1600" b="1" dirty="0">
              <a:solidFill>
                <a:srgbClr val="EB5838"/>
              </a:solidFill>
              <a:latin typeface="Arial" panose="020B0604020202020204" pitchFamily="34" charset="0"/>
              <a:ea typeface="微软雅黑" panose="020B0503020204020204" charset="-122"/>
            </a:endParaRPr>
          </a:p>
        </p:txBody>
      </p:sp>
      <p:sp>
        <p:nvSpPr>
          <p:cNvPr id="11" name="Text Box 12"/>
          <p:cNvSpPr txBox="1">
            <a:spLocks noChangeArrowheads="1"/>
          </p:cNvSpPr>
          <p:nvPr>
            <p:custDataLst>
              <p:tags r:id="rId17"/>
            </p:custDataLst>
          </p:nvPr>
        </p:nvSpPr>
        <p:spPr bwMode="auto">
          <a:xfrm>
            <a:off x="9535160" y="1587500"/>
            <a:ext cx="2312670" cy="319405"/>
          </a:xfrm>
          <a:prstGeom prst="rect">
            <a:avLst/>
          </a:prstGeom>
          <a:noFill/>
          <a:ln w="9525" algn="ctr">
            <a:noFill/>
            <a:miter lim="800000"/>
          </a:ln>
        </p:spPr>
        <p:txBody>
          <a:bodyPr wrap="square" lIns="0" tIns="0" rIns="0" bIns="0">
            <a:spAutoFit/>
          </a:bodyPr>
          <a:lstStyle/>
          <a:p>
            <a:pPr indent="0" algn="l">
              <a:lnSpc>
                <a:spcPct val="130000"/>
              </a:lnSpc>
              <a:buFont typeface="Wingdings" panose="05000000000000000000" pitchFamily="2" charset="2"/>
              <a:buNone/>
            </a:pPr>
            <a:r>
              <a:rPr lang="zh-CN" altLang="en-US" sz="1600" b="1" dirty="0">
                <a:solidFill>
                  <a:srgbClr val="EB5838"/>
                </a:solidFill>
                <a:latin typeface="Arial" panose="020B0604020202020204" pitchFamily="34" charset="0"/>
                <a:ea typeface="微软雅黑" panose="020B0503020204020204" charset="-122"/>
              </a:rPr>
              <a:t>终端客户使用体验</a:t>
            </a:r>
            <a:endParaRPr lang="zh-CN" altLang="en-US" sz="1600" b="1" dirty="0">
              <a:solidFill>
                <a:srgbClr val="EB5838"/>
              </a:solidFill>
              <a:latin typeface="Arial" panose="020B0604020202020204" pitchFamily="34"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0" y="466090"/>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项目亮点</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390"/>
            <a:ext cx="392430" cy="293370"/>
          </a:xfrm>
          <a:prstGeom prst="rect">
            <a:avLst/>
          </a:prstGeom>
        </p:spPr>
      </p:pic>
      <p:sp>
        <p:nvSpPr>
          <p:cNvPr id="51" name="文本框 50"/>
          <p:cNvSpPr txBox="1"/>
          <p:nvPr>
            <p:custDataLst>
              <p:tags r:id="rId4"/>
            </p:custDataLst>
          </p:nvPr>
        </p:nvSpPr>
        <p:spPr>
          <a:xfrm>
            <a:off x="10391140" y="527685"/>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6"/>
            </p:custDataLst>
          </p:nvPr>
        </p:nvSpPr>
        <p:spPr>
          <a:xfrm>
            <a:off x="1389380" y="1629410"/>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行业</a:t>
            </a:r>
            <a:r>
              <a:rPr lang="zh-CN" sz="2800" b="1">
                <a:solidFill>
                  <a:schemeClr val="tx1">
                    <a:lumMod val="75000"/>
                    <a:lumOff val="25000"/>
                  </a:schemeClr>
                </a:solidFill>
                <a:latin typeface="微软雅黑" panose="020B0503020204020204" charset="-122"/>
                <a:ea typeface="微软雅黑" panose="020B0503020204020204" charset="-122"/>
              </a:rPr>
              <a:t>机遇</a:t>
            </a:r>
            <a:endParaRPr lang="zh-CN" sz="2800" b="1">
              <a:solidFill>
                <a:schemeClr val="tx1">
                  <a:lumMod val="75000"/>
                  <a:lumOff val="25000"/>
                </a:schemeClr>
              </a:solidFill>
              <a:latin typeface="微软雅黑" panose="020B0503020204020204" charset="-122"/>
              <a:ea typeface="微软雅黑" panose="020B0503020204020204" charset="-122"/>
            </a:endParaRPr>
          </a:p>
        </p:txBody>
      </p:sp>
      <p:sp>
        <p:nvSpPr>
          <p:cNvPr id="84" name="TextBox 11"/>
          <p:cNvSpPr txBox="1"/>
          <p:nvPr>
            <p:custDataLst>
              <p:tags r:id="rId7"/>
            </p:custDataLst>
          </p:nvPr>
        </p:nvSpPr>
        <p:spPr>
          <a:xfrm>
            <a:off x="3468370" y="1363345"/>
            <a:ext cx="7056120" cy="1318895"/>
          </a:xfrm>
          <a:prstGeom prst="rect">
            <a:avLst/>
          </a:prstGeom>
          <a:noFill/>
        </p:spPr>
        <p:txBody>
          <a:bodyPr wrap="square" rtlCol="0">
            <a:spAutoFit/>
          </a:bodyPr>
          <a:lstStyle>
            <a:defPPr>
              <a:defRPr lang="zh-CN"/>
            </a:defPPr>
            <a:lvl1pPr marL="285750" indent="-285750" fontAlgn="auto">
              <a:lnSpc>
                <a:spcPct val="100000"/>
              </a:lnSpc>
              <a:spcAft>
                <a:spcPts val="0"/>
              </a:spcAft>
              <a:buFont typeface="Arial" panose="020B0604020202020204" pitchFamily="34" charset="0"/>
              <a:buChar char="•"/>
              <a:defRPr sz="1400" b="0">
                <a:latin typeface="微软雅黑" panose="020B0503020204020204" charset="-122"/>
                <a:ea typeface="微软雅黑" panose="020B0503020204020204" charset="-122"/>
                <a:cs typeface="Arial" panose="020B0604020202020204" pitchFamily="34" charset="0"/>
              </a:defRPr>
            </a:lvl1pPr>
            <a:lvl2pPr marL="285750" lvl="1" indent="-285750" defTabSz="330200" fontAlgn="auto">
              <a:lnSpc>
                <a:spcPct val="114000"/>
              </a:lnSpc>
              <a:spcAft>
                <a:spcPts val="0"/>
              </a:spcAft>
              <a:buFont typeface="Arial" panose="020B0604020202020204" pitchFamily="34" charset="0"/>
              <a:buChar char="•"/>
              <a:tabLst>
                <a:tab pos="8521700" algn="r"/>
              </a:tabLst>
              <a:defRPr sz="1475">
                <a:latin typeface="微软雅黑" panose="020B0503020204020204" charset="-122"/>
                <a:ea typeface="微软雅黑" panose="020B0503020204020204" charset="-122"/>
                <a:cs typeface="Arial" panose="020B0604020202020204" pitchFamily="34" charset="0"/>
              </a:defRPr>
            </a:lvl2pPr>
          </a:lstStyle>
          <a:p>
            <a:pPr lvl="1"/>
            <a:r>
              <a:rPr lang="zh-CN" altLang="en-US" sz="1400" b="1" dirty="0">
                <a:solidFill>
                  <a:srgbClr val="EB5838"/>
                </a:solidFill>
                <a:cs typeface="微软雅黑" panose="020B0503020204020204" charset="-122"/>
              </a:rPr>
              <a:t>国内外</a:t>
            </a:r>
            <a:r>
              <a:rPr lang="zh-CN" sz="1400" b="1" dirty="0">
                <a:solidFill>
                  <a:srgbClr val="EB5838"/>
                </a:solidFill>
                <a:cs typeface="微软雅黑" panose="020B0503020204020204" charset="-122"/>
              </a:rPr>
              <a:t>智能看护市场千</a:t>
            </a:r>
            <a:r>
              <a:rPr lang="zh-CN" altLang="en-US" sz="1400" b="1" dirty="0">
                <a:solidFill>
                  <a:srgbClr val="EB5838"/>
                </a:solidFill>
                <a:cs typeface="微软雅黑" panose="020B0503020204020204" charset="-122"/>
              </a:rPr>
              <a:t>亿级需求</a:t>
            </a:r>
            <a:r>
              <a:rPr lang="zh-CN" altLang="en-US" sz="1400" dirty="0">
                <a:cs typeface="微软雅黑" panose="020B0503020204020204" charset="-122"/>
              </a:rPr>
              <a:t>（老人看护、婴幼儿看护）</a:t>
            </a:r>
            <a:endParaRPr lang="zh-CN" altLang="en-US" sz="1400" dirty="0">
              <a:cs typeface="微软雅黑" panose="020B0503020204020204" charset="-122"/>
            </a:endParaRPr>
          </a:p>
          <a:p>
            <a:pPr lvl="1"/>
            <a:r>
              <a:rPr lang="zh-CN" altLang="en-US" sz="1400" b="1" dirty="0">
                <a:solidFill>
                  <a:srgbClr val="EB5838"/>
                </a:solidFill>
                <a:cs typeface="微软雅黑" panose="020B0503020204020204" charset="-122"/>
                <a:sym typeface="+mn-ea"/>
              </a:rPr>
              <a:t>国内外睡眠监测市场千亿级需求</a:t>
            </a:r>
            <a:r>
              <a:rPr lang="zh-CN" altLang="en-US" sz="1400" dirty="0">
                <a:solidFill>
                  <a:schemeClr val="tx1"/>
                </a:solidFill>
                <a:cs typeface="微软雅黑" panose="020B0503020204020204" charset="-122"/>
                <a:sym typeface="+mn-ea"/>
              </a:rPr>
              <a:t>（智慧睡眠、睡眠监测）</a:t>
            </a:r>
            <a:endParaRPr lang="zh-CN" altLang="en-US" sz="1400" dirty="0">
              <a:cs typeface="微软雅黑" panose="020B0503020204020204" charset="-122"/>
            </a:endParaRPr>
          </a:p>
          <a:p>
            <a:pPr lvl="1"/>
            <a:r>
              <a:rPr lang="zh-CN" altLang="en-US" sz="1400" b="1" dirty="0">
                <a:solidFill>
                  <a:srgbClr val="EB5838"/>
                </a:solidFill>
                <a:cs typeface="微软雅黑" panose="020B0503020204020204" charset="-122"/>
              </a:rPr>
              <a:t>国内外医疗监护领域</a:t>
            </a:r>
            <a:r>
              <a:rPr lang="en-US" altLang="zh-CN" sz="1400" dirty="0">
                <a:cs typeface="微软雅黑" panose="020B0503020204020204" charset="-122"/>
                <a:sym typeface="+mn-ea"/>
              </a:rPr>
              <a:t> </a:t>
            </a:r>
            <a:r>
              <a:rPr lang="zh-CN" altLang="en-US" sz="1400" dirty="0">
                <a:cs typeface="微软雅黑" panose="020B0503020204020204" charset="-122"/>
                <a:sym typeface="+mn-ea"/>
              </a:rPr>
              <a:t>（手术病人监护、睡眠筛查诊断）</a:t>
            </a:r>
            <a:endParaRPr lang="zh-CN" altLang="en-US" sz="1400" dirty="0">
              <a:cs typeface="微软雅黑" panose="020B0503020204020204" charset="-122"/>
              <a:sym typeface="+mn-ea"/>
            </a:endParaRPr>
          </a:p>
          <a:p>
            <a:pPr lvl="1"/>
            <a:r>
              <a:rPr lang="zh-CN" altLang="en-US" sz="1400" b="1" dirty="0">
                <a:solidFill>
                  <a:srgbClr val="EB5838"/>
                </a:solidFill>
                <a:cs typeface="微软雅黑" panose="020B0503020204020204" charset="-122"/>
                <a:sym typeface="+mn-ea"/>
              </a:rPr>
              <a:t>行车安全辅助系统</a:t>
            </a:r>
            <a:r>
              <a:rPr lang="en-US" altLang="zh-CN" sz="1400" b="1" dirty="0">
                <a:solidFill>
                  <a:srgbClr val="EB5838"/>
                </a:solidFill>
                <a:cs typeface="微软雅黑" panose="020B0503020204020204" charset="-122"/>
                <a:sym typeface="+mn-ea"/>
              </a:rPr>
              <a:t>  </a:t>
            </a:r>
            <a:r>
              <a:rPr lang="zh-CN" altLang="en-US" sz="1400" dirty="0">
                <a:cs typeface="微软雅黑" panose="020B0503020204020204" charset="-122"/>
                <a:sym typeface="+mn-ea"/>
              </a:rPr>
              <a:t>（客货车专用盲区检测及防撞雷达）</a:t>
            </a:r>
            <a:endParaRPr lang="zh-CN" altLang="en-US" sz="1400" dirty="0">
              <a:cs typeface="微软雅黑" panose="020B0503020204020204" charset="-122"/>
              <a:sym typeface="+mn-ea"/>
            </a:endParaRPr>
          </a:p>
          <a:p>
            <a:pPr lvl="1"/>
            <a:endParaRPr lang="zh-CN" altLang="en-US" sz="1400" dirty="0">
              <a:cs typeface="微软雅黑" panose="020B0503020204020204" charset="-122"/>
              <a:sym typeface="+mn-ea"/>
            </a:endParaRPr>
          </a:p>
        </p:txBody>
      </p:sp>
      <p:cxnSp>
        <p:nvCxnSpPr>
          <p:cNvPr id="18" name="直接连接符 17"/>
          <p:cNvCxnSpPr/>
          <p:nvPr/>
        </p:nvCxnSpPr>
        <p:spPr>
          <a:xfrm>
            <a:off x="3284855" y="1589405"/>
            <a:ext cx="0" cy="57594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2" name="图片 21" descr="花卉市场2"/>
          <p:cNvPicPr>
            <a:picLocks noChangeAspect="1"/>
          </p:cNvPicPr>
          <p:nvPr/>
        </p:nvPicPr>
        <p:blipFill>
          <a:blip r:embed="rId8" cstate="print"/>
          <a:stretch>
            <a:fillRect/>
          </a:stretch>
        </p:blipFill>
        <p:spPr>
          <a:xfrm>
            <a:off x="693420" y="1599565"/>
            <a:ext cx="565785" cy="565785"/>
          </a:xfrm>
          <a:prstGeom prst="rect">
            <a:avLst/>
          </a:prstGeom>
        </p:spPr>
      </p:pic>
      <p:sp>
        <p:nvSpPr>
          <p:cNvPr id="24" name="文本框 23"/>
          <p:cNvSpPr txBox="1"/>
          <p:nvPr>
            <p:custDataLst>
              <p:tags r:id="rId9"/>
            </p:custDataLst>
          </p:nvPr>
        </p:nvSpPr>
        <p:spPr>
          <a:xfrm>
            <a:off x="1389380" y="2854325"/>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技术</a:t>
            </a:r>
            <a:r>
              <a:rPr lang="zh-CN" sz="2800" b="1">
                <a:solidFill>
                  <a:schemeClr val="tx1">
                    <a:lumMod val="75000"/>
                    <a:lumOff val="25000"/>
                  </a:schemeClr>
                </a:solidFill>
                <a:latin typeface="微软雅黑" panose="020B0503020204020204" charset="-122"/>
                <a:ea typeface="微软雅黑" panose="020B0503020204020204" charset="-122"/>
              </a:rPr>
              <a:t>优势</a:t>
            </a:r>
            <a:endParaRPr lang="zh-CN" sz="2800" b="1">
              <a:solidFill>
                <a:schemeClr val="tx1">
                  <a:lumMod val="75000"/>
                  <a:lumOff val="25000"/>
                </a:schemeClr>
              </a:solidFill>
              <a:latin typeface="微软雅黑" panose="020B0503020204020204" charset="-122"/>
              <a:ea typeface="微软雅黑" panose="020B0503020204020204" charset="-122"/>
            </a:endParaRPr>
          </a:p>
        </p:txBody>
      </p:sp>
      <p:sp>
        <p:nvSpPr>
          <p:cNvPr id="26" name="TextBox 11"/>
          <p:cNvSpPr txBox="1"/>
          <p:nvPr>
            <p:custDataLst>
              <p:tags r:id="rId10"/>
            </p:custDataLst>
          </p:nvPr>
        </p:nvSpPr>
        <p:spPr>
          <a:xfrm>
            <a:off x="3468370" y="2682240"/>
            <a:ext cx="7056120" cy="828040"/>
          </a:xfrm>
          <a:prstGeom prst="rect">
            <a:avLst/>
          </a:prstGeom>
          <a:noFill/>
        </p:spPr>
        <p:txBody>
          <a:bodyPr wrap="square" rtlCol="0">
            <a:spAutoFit/>
          </a:bodyPr>
          <a:lstStyle>
            <a:defPPr>
              <a:defRPr lang="zh-CN"/>
            </a:defPPr>
            <a:lvl1pPr marL="285750" indent="-285750" fontAlgn="auto">
              <a:lnSpc>
                <a:spcPct val="100000"/>
              </a:lnSpc>
              <a:spcAft>
                <a:spcPts val="0"/>
              </a:spcAft>
              <a:buFont typeface="Arial" panose="020B0604020202020204" pitchFamily="34" charset="0"/>
              <a:buChar char="•"/>
              <a:defRPr sz="1400" b="0">
                <a:latin typeface="微软雅黑" panose="020B0503020204020204" charset="-122"/>
                <a:ea typeface="微软雅黑" panose="020B0503020204020204" charset="-122"/>
                <a:cs typeface="Arial" panose="020B0604020202020204" pitchFamily="34" charset="0"/>
              </a:defRPr>
            </a:lvl1pPr>
            <a:lvl2pPr marL="285750" lvl="1" indent="-285750" defTabSz="330200" fontAlgn="auto">
              <a:lnSpc>
                <a:spcPct val="114000"/>
              </a:lnSpc>
              <a:spcAft>
                <a:spcPts val="0"/>
              </a:spcAft>
              <a:buFont typeface="Arial" panose="020B0604020202020204" pitchFamily="34" charset="0"/>
              <a:buChar char="•"/>
              <a:tabLst>
                <a:tab pos="8521700" algn="r"/>
              </a:tabLst>
              <a:defRPr sz="1475">
                <a:latin typeface="微软雅黑" panose="020B0503020204020204" charset="-122"/>
                <a:ea typeface="微软雅黑" panose="020B0503020204020204" charset="-122"/>
                <a:cs typeface="Arial" panose="020B0604020202020204" pitchFamily="34" charset="0"/>
              </a:defRPr>
            </a:lvl2pPr>
          </a:lstStyle>
          <a:p>
            <a:pPr lvl="1"/>
            <a:r>
              <a:rPr lang="zh-CN" sz="1400" dirty="0">
                <a:cs typeface="微软雅黑" panose="020B0503020204020204" charset="-122"/>
              </a:rPr>
              <a:t>公司的</a:t>
            </a:r>
            <a:r>
              <a:rPr lang="zh-CN" sz="1400" b="1" dirty="0">
                <a:solidFill>
                  <a:srgbClr val="EB5838"/>
                </a:solidFill>
                <a:cs typeface="微软雅黑" panose="020B0503020204020204" charset="-122"/>
              </a:rPr>
              <a:t>毫米波雷达算法已研发成功，发明专利49项，模组、应用产品已量产销售</a:t>
            </a:r>
            <a:endParaRPr lang="zh-CN" sz="1400" b="1" dirty="0">
              <a:solidFill>
                <a:srgbClr val="EB5838"/>
              </a:solidFill>
              <a:cs typeface="微软雅黑" panose="020B0503020204020204" charset="-122"/>
            </a:endParaRPr>
          </a:p>
          <a:p>
            <a:pPr lvl="1"/>
            <a:r>
              <a:rPr lang="zh-CN" sz="1400" dirty="0">
                <a:cs typeface="微软雅黑" panose="020B0503020204020204" charset="-122"/>
              </a:rPr>
              <a:t>产品领先战略，公司产品行业领先1-3年</a:t>
            </a:r>
            <a:endParaRPr lang="zh-CN" sz="1400" dirty="0">
              <a:cs typeface="微软雅黑" panose="020B0503020204020204" charset="-122"/>
            </a:endParaRPr>
          </a:p>
          <a:p>
            <a:pPr lvl="1"/>
            <a:r>
              <a:rPr lang="zh-CN" sz="1400" dirty="0">
                <a:cs typeface="微软雅黑" panose="020B0503020204020204" charset="-122"/>
              </a:rPr>
              <a:t>研发团队来自于军方、高效 + 强大的院校科研团队 + 前瞻的战略性眼光</a:t>
            </a:r>
            <a:endParaRPr lang="zh-CN" sz="1400" dirty="0">
              <a:cs typeface="微软雅黑" panose="020B0503020204020204" charset="-122"/>
            </a:endParaRPr>
          </a:p>
        </p:txBody>
      </p:sp>
      <p:cxnSp>
        <p:nvCxnSpPr>
          <p:cNvPr id="27" name="直接连接符 26"/>
          <p:cNvCxnSpPr/>
          <p:nvPr>
            <p:custDataLst>
              <p:tags r:id="rId11"/>
            </p:custDataLst>
          </p:nvPr>
        </p:nvCxnSpPr>
        <p:spPr>
          <a:xfrm>
            <a:off x="3284855" y="2814320"/>
            <a:ext cx="0" cy="57594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9" name="图片 28" descr="火箭,快速,技术,升级"/>
          <p:cNvPicPr>
            <a:picLocks noChangeAspect="1"/>
          </p:cNvPicPr>
          <p:nvPr/>
        </p:nvPicPr>
        <p:blipFill>
          <a:blip r:embed="rId12" cstate="print"/>
          <a:stretch>
            <a:fillRect/>
          </a:stretch>
        </p:blipFill>
        <p:spPr>
          <a:xfrm>
            <a:off x="733425" y="2890520"/>
            <a:ext cx="485775" cy="485775"/>
          </a:xfrm>
          <a:prstGeom prst="rect">
            <a:avLst/>
          </a:prstGeom>
        </p:spPr>
      </p:pic>
      <p:sp>
        <p:nvSpPr>
          <p:cNvPr id="30" name="文本框 29"/>
          <p:cNvSpPr txBox="1"/>
          <p:nvPr>
            <p:custDataLst>
              <p:tags r:id="rId13"/>
            </p:custDataLst>
          </p:nvPr>
        </p:nvSpPr>
        <p:spPr>
          <a:xfrm>
            <a:off x="1389380" y="4072890"/>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产品</a:t>
            </a:r>
            <a:r>
              <a:rPr lang="zh-CN" sz="2800" b="1">
                <a:solidFill>
                  <a:schemeClr val="tx1">
                    <a:lumMod val="75000"/>
                    <a:lumOff val="25000"/>
                  </a:schemeClr>
                </a:solidFill>
                <a:latin typeface="微软雅黑" panose="020B0503020204020204" charset="-122"/>
                <a:ea typeface="微软雅黑" panose="020B0503020204020204" charset="-122"/>
              </a:rPr>
              <a:t>优势</a:t>
            </a:r>
            <a:endParaRPr lang="zh-CN" sz="2800" b="1">
              <a:solidFill>
                <a:schemeClr val="tx1">
                  <a:lumMod val="75000"/>
                  <a:lumOff val="25000"/>
                </a:schemeClr>
              </a:solidFill>
              <a:latin typeface="微软雅黑" panose="020B0503020204020204" charset="-122"/>
              <a:ea typeface="微软雅黑" panose="020B0503020204020204" charset="-122"/>
            </a:endParaRPr>
          </a:p>
        </p:txBody>
      </p:sp>
      <p:sp>
        <p:nvSpPr>
          <p:cNvPr id="34" name="TextBox 11"/>
          <p:cNvSpPr txBox="1"/>
          <p:nvPr>
            <p:custDataLst>
              <p:tags r:id="rId14"/>
            </p:custDataLst>
          </p:nvPr>
        </p:nvSpPr>
        <p:spPr>
          <a:xfrm>
            <a:off x="3468370" y="3900805"/>
            <a:ext cx="8286750" cy="1073785"/>
          </a:xfrm>
          <a:prstGeom prst="rect">
            <a:avLst/>
          </a:prstGeom>
          <a:noFill/>
        </p:spPr>
        <p:txBody>
          <a:bodyPr wrap="square" rtlCol="0">
            <a:spAutoFit/>
          </a:bodyPr>
          <a:lstStyle>
            <a:defPPr>
              <a:defRPr lang="zh-CN"/>
            </a:defPPr>
            <a:lvl1pPr marL="285750" indent="-285750" fontAlgn="auto">
              <a:lnSpc>
                <a:spcPct val="100000"/>
              </a:lnSpc>
              <a:spcAft>
                <a:spcPts val="0"/>
              </a:spcAft>
              <a:buFont typeface="Arial" panose="020B0604020202020204" pitchFamily="34" charset="0"/>
              <a:buChar char="•"/>
              <a:defRPr sz="1400" b="0">
                <a:latin typeface="微软雅黑" panose="020B0503020204020204" charset="-122"/>
                <a:ea typeface="微软雅黑" panose="020B0503020204020204" charset="-122"/>
                <a:cs typeface="Arial" panose="020B0604020202020204" pitchFamily="34" charset="0"/>
              </a:defRPr>
            </a:lvl1pPr>
            <a:lvl2pPr marL="285750" lvl="1" indent="-285750" defTabSz="330200" fontAlgn="auto">
              <a:lnSpc>
                <a:spcPct val="114000"/>
              </a:lnSpc>
              <a:spcAft>
                <a:spcPts val="0"/>
              </a:spcAft>
              <a:buFont typeface="Arial" panose="020B0604020202020204" pitchFamily="34" charset="0"/>
              <a:buChar char="•"/>
              <a:tabLst>
                <a:tab pos="8521700" algn="r"/>
              </a:tabLst>
              <a:defRPr sz="1475">
                <a:latin typeface="微软雅黑" panose="020B0503020204020204" charset="-122"/>
                <a:ea typeface="微软雅黑" panose="020B0503020204020204" charset="-122"/>
                <a:cs typeface="Arial" panose="020B0604020202020204" pitchFamily="34" charset="0"/>
              </a:defRPr>
            </a:lvl2pPr>
          </a:lstStyle>
          <a:p>
            <a:pPr lvl="1"/>
            <a:r>
              <a:rPr lang="zh-CN" sz="1400" b="1" dirty="0">
                <a:cs typeface="微软雅黑" panose="020B0503020204020204" charset="-122"/>
              </a:rPr>
              <a:t>产品定位：</a:t>
            </a:r>
            <a:r>
              <a:rPr lang="zh-CN" sz="1400" dirty="0">
                <a:cs typeface="微软雅黑" panose="020B0503020204020204" charset="-122"/>
              </a:rPr>
              <a:t>专注基于毫米类雷达算法的系列产品开发</a:t>
            </a:r>
            <a:r>
              <a:rPr lang="zh-CN" sz="1400" b="1" dirty="0">
                <a:solidFill>
                  <a:srgbClr val="EB5838"/>
                </a:solidFill>
                <a:cs typeface="微软雅黑" panose="020B0503020204020204" charset="-122"/>
              </a:rPr>
              <a:t>（模组+终端产品）</a:t>
            </a:r>
            <a:endParaRPr lang="zh-CN" sz="1400" b="1" dirty="0">
              <a:solidFill>
                <a:srgbClr val="EB5838"/>
              </a:solidFill>
              <a:cs typeface="微软雅黑" panose="020B0503020204020204" charset="-122"/>
            </a:endParaRPr>
          </a:p>
          <a:p>
            <a:pPr lvl="1"/>
            <a:r>
              <a:rPr lang="zh-CN" sz="1400" b="1" dirty="0">
                <a:cs typeface="微软雅黑" panose="020B0503020204020204" charset="-122"/>
              </a:rPr>
              <a:t>市场定位：</a:t>
            </a:r>
            <a:r>
              <a:rPr lang="zh-CN" sz="1400" b="1" dirty="0">
                <a:solidFill>
                  <a:srgbClr val="EB5838"/>
                </a:solidFill>
                <a:cs typeface="微软雅黑" panose="020B0503020204020204" charset="-122"/>
              </a:rPr>
              <a:t>智能健康看护、智慧睡眠监测、智能医疗监护、车载雷达（养老、婴幼儿、睡眠障碍人群、慢性病人及车载雷达后装市场）</a:t>
            </a:r>
            <a:endParaRPr lang="zh-CN" sz="1400" b="1" dirty="0">
              <a:solidFill>
                <a:srgbClr val="EB5838"/>
              </a:solidFill>
              <a:cs typeface="微软雅黑" panose="020B0503020204020204" charset="-122"/>
            </a:endParaRPr>
          </a:p>
          <a:p>
            <a:pPr lvl="1"/>
            <a:r>
              <a:rPr lang="zh-CN" sz="1400" b="1" dirty="0">
                <a:cs typeface="微软雅黑" panose="020B0503020204020204" charset="-122"/>
              </a:rPr>
              <a:t>竞争策略</a:t>
            </a:r>
            <a:r>
              <a:rPr lang="zh-CN" sz="1400" dirty="0">
                <a:cs typeface="微软雅黑" panose="020B0503020204020204" charset="-122"/>
              </a:rPr>
              <a:t>：争做行业龙头、打造性价比一流的产品</a:t>
            </a:r>
            <a:endParaRPr lang="zh-CN" sz="1400" dirty="0">
              <a:cs typeface="微软雅黑" panose="020B0503020204020204" charset="-122"/>
            </a:endParaRPr>
          </a:p>
        </p:txBody>
      </p:sp>
      <p:cxnSp>
        <p:nvCxnSpPr>
          <p:cNvPr id="35" name="直接连接符 34"/>
          <p:cNvCxnSpPr/>
          <p:nvPr>
            <p:custDataLst>
              <p:tags r:id="rId15"/>
            </p:custDataLst>
          </p:nvPr>
        </p:nvCxnSpPr>
        <p:spPr>
          <a:xfrm>
            <a:off x="3284855" y="4032885"/>
            <a:ext cx="0" cy="57594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custDataLst>
              <p:tags r:id="rId16"/>
            </p:custDataLst>
          </p:nvPr>
        </p:nvSpPr>
        <p:spPr>
          <a:xfrm>
            <a:off x="1389380" y="5304155"/>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市场</a:t>
            </a:r>
            <a:r>
              <a:rPr lang="zh-CN" sz="2800" b="1">
                <a:solidFill>
                  <a:schemeClr val="tx1">
                    <a:lumMod val="75000"/>
                    <a:lumOff val="25000"/>
                  </a:schemeClr>
                </a:solidFill>
                <a:latin typeface="微软雅黑" panose="020B0503020204020204" charset="-122"/>
                <a:ea typeface="微软雅黑" panose="020B0503020204020204" charset="-122"/>
              </a:rPr>
              <a:t>反应</a:t>
            </a:r>
            <a:endParaRPr lang="zh-CN" sz="2800" b="1">
              <a:solidFill>
                <a:schemeClr val="tx1">
                  <a:lumMod val="75000"/>
                  <a:lumOff val="25000"/>
                </a:schemeClr>
              </a:solidFill>
              <a:latin typeface="微软雅黑" panose="020B0503020204020204" charset="-122"/>
              <a:ea typeface="微软雅黑" panose="020B0503020204020204" charset="-122"/>
            </a:endParaRPr>
          </a:p>
        </p:txBody>
      </p:sp>
      <p:sp>
        <p:nvSpPr>
          <p:cNvPr id="38" name="TextBox 11"/>
          <p:cNvSpPr txBox="1"/>
          <p:nvPr>
            <p:custDataLst>
              <p:tags r:id="rId17"/>
            </p:custDataLst>
          </p:nvPr>
        </p:nvSpPr>
        <p:spPr>
          <a:xfrm>
            <a:off x="3468370" y="5132070"/>
            <a:ext cx="7056120" cy="828040"/>
          </a:xfrm>
          <a:prstGeom prst="rect">
            <a:avLst/>
          </a:prstGeom>
          <a:noFill/>
        </p:spPr>
        <p:txBody>
          <a:bodyPr wrap="square" rtlCol="0">
            <a:spAutoFit/>
          </a:bodyPr>
          <a:lstStyle>
            <a:defPPr>
              <a:defRPr lang="zh-CN"/>
            </a:defPPr>
            <a:lvl1pPr marL="285750" indent="-285750" fontAlgn="auto">
              <a:lnSpc>
                <a:spcPct val="100000"/>
              </a:lnSpc>
              <a:spcAft>
                <a:spcPts val="0"/>
              </a:spcAft>
              <a:buFont typeface="Arial" panose="020B0604020202020204" pitchFamily="34" charset="0"/>
              <a:buChar char="•"/>
              <a:defRPr sz="1400" b="0">
                <a:latin typeface="微软雅黑" panose="020B0503020204020204" charset="-122"/>
                <a:ea typeface="微软雅黑" panose="020B0503020204020204" charset="-122"/>
                <a:cs typeface="Arial" panose="020B0604020202020204" pitchFamily="34" charset="0"/>
              </a:defRPr>
            </a:lvl1pPr>
            <a:lvl2pPr marL="285750" lvl="1" indent="-285750" defTabSz="330200" fontAlgn="auto">
              <a:lnSpc>
                <a:spcPct val="114000"/>
              </a:lnSpc>
              <a:spcAft>
                <a:spcPts val="0"/>
              </a:spcAft>
              <a:buFont typeface="Arial" panose="020B0604020202020204" pitchFamily="34" charset="0"/>
              <a:buChar char="•"/>
              <a:tabLst>
                <a:tab pos="8521700" algn="r"/>
              </a:tabLst>
              <a:defRPr sz="1475">
                <a:latin typeface="微软雅黑" panose="020B0503020204020204" charset="-122"/>
                <a:ea typeface="微软雅黑" panose="020B0503020204020204" charset="-122"/>
                <a:cs typeface="Arial" panose="020B0604020202020204" pitchFamily="34" charset="0"/>
              </a:defRPr>
            </a:lvl2pPr>
          </a:lstStyle>
          <a:p>
            <a:pPr lvl="1"/>
            <a:r>
              <a:rPr lang="zh-CN" sz="1400" dirty="0">
                <a:cs typeface="微软雅黑" panose="020B0503020204020204" charset="-122"/>
              </a:rPr>
              <a:t>202</a:t>
            </a:r>
            <a:r>
              <a:rPr lang="en-US" altLang="zh-CN" sz="1400" dirty="0">
                <a:cs typeface="微软雅黑" panose="020B0503020204020204" charset="-122"/>
              </a:rPr>
              <a:t>3</a:t>
            </a:r>
            <a:r>
              <a:rPr lang="zh-CN" sz="1400" dirty="0">
                <a:cs typeface="微软雅黑" panose="020B0503020204020204" charset="-122"/>
              </a:rPr>
              <a:t>年开始销售，截止年底，销售额突破100W</a:t>
            </a:r>
            <a:endParaRPr lang="zh-CN" sz="1400" dirty="0">
              <a:cs typeface="微软雅黑" panose="020B0503020204020204" charset="-122"/>
            </a:endParaRPr>
          </a:p>
          <a:p>
            <a:pPr lvl="1"/>
            <a:r>
              <a:rPr lang="zh-CN" sz="1400" dirty="0">
                <a:cs typeface="微软雅黑" panose="020B0503020204020204" charset="-122"/>
              </a:rPr>
              <a:t>全年已接订单</a:t>
            </a:r>
            <a:r>
              <a:rPr lang="en-US" altLang="zh-CN" sz="1400" dirty="0">
                <a:cs typeface="微软雅黑" panose="020B0503020204020204" charset="-122"/>
              </a:rPr>
              <a:t>3</a:t>
            </a:r>
            <a:r>
              <a:rPr lang="zh-CN" sz="1400" dirty="0">
                <a:cs typeface="微软雅黑" panose="020B0503020204020204" charset="-122"/>
              </a:rPr>
              <a:t>000W左右</a:t>
            </a:r>
            <a:endParaRPr lang="zh-CN" sz="1400" dirty="0">
              <a:cs typeface="微软雅黑" panose="020B0503020204020204" charset="-122"/>
            </a:endParaRPr>
          </a:p>
          <a:p>
            <a:pPr lvl="1"/>
            <a:r>
              <a:rPr lang="zh-CN" sz="1400" dirty="0">
                <a:cs typeface="微软雅黑" panose="020B0503020204020204" charset="-122"/>
              </a:rPr>
              <a:t>同下游大客户持续稳定合作，新的大客户正在持续验证开发</a:t>
            </a:r>
            <a:endParaRPr lang="zh-CN" sz="1400" dirty="0">
              <a:cs typeface="微软雅黑" panose="020B0503020204020204" charset="-122"/>
            </a:endParaRPr>
          </a:p>
        </p:txBody>
      </p:sp>
      <p:cxnSp>
        <p:nvCxnSpPr>
          <p:cNvPr id="39" name="直接连接符 38"/>
          <p:cNvCxnSpPr/>
          <p:nvPr>
            <p:custDataLst>
              <p:tags r:id="rId18"/>
            </p:custDataLst>
          </p:nvPr>
        </p:nvCxnSpPr>
        <p:spPr>
          <a:xfrm>
            <a:off x="3284855" y="5264150"/>
            <a:ext cx="0" cy="57594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 name="图片 40" descr="我的产品"/>
          <p:cNvPicPr>
            <a:picLocks noChangeAspect="1"/>
          </p:cNvPicPr>
          <p:nvPr/>
        </p:nvPicPr>
        <p:blipFill>
          <a:blip r:embed="rId19" cstate="print"/>
          <a:stretch>
            <a:fillRect/>
          </a:stretch>
        </p:blipFill>
        <p:spPr>
          <a:xfrm>
            <a:off x="739775" y="4115435"/>
            <a:ext cx="473075" cy="473075"/>
          </a:xfrm>
          <a:prstGeom prst="rect">
            <a:avLst/>
          </a:prstGeom>
        </p:spPr>
      </p:pic>
      <p:pic>
        <p:nvPicPr>
          <p:cNvPr id="42" name="图片 41" descr="用户"/>
          <p:cNvPicPr>
            <a:picLocks noChangeAspect="1"/>
          </p:cNvPicPr>
          <p:nvPr/>
        </p:nvPicPr>
        <p:blipFill>
          <a:blip r:embed="rId20" cstate="print"/>
          <a:stretch>
            <a:fillRect/>
          </a:stretch>
        </p:blipFill>
        <p:spPr>
          <a:xfrm>
            <a:off x="716280" y="5295900"/>
            <a:ext cx="502920" cy="502920"/>
          </a:xfrm>
          <a:prstGeom prst="rect">
            <a:avLst/>
          </a:prstGeom>
        </p:spPr>
      </p:pic>
      <p:sp>
        <p:nvSpPr>
          <p:cNvPr id="2" name="文本框 1"/>
          <p:cNvSpPr txBox="1"/>
          <p:nvPr/>
        </p:nvSpPr>
        <p:spPr>
          <a:xfrm>
            <a:off x="10102850" y="3747135"/>
            <a:ext cx="4064000" cy="368300"/>
          </a:xfrm>
          <a:prstGeom prst="rect">
            <a:avLst/>
          </a:prstGeom>
          <a:noFill/>
        </p:spPr>
        <p:txBody>
          <a:bodyPr wrap="square" rtlCol="0">
            <a:spAutoFit/>
          </a:bodyPr>
          <a:lstStyle/>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398011" y="465773"/>
            <a:ext cx="3383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sym typeface="+mn-ea"/>
              </a:rPr>
              <a:t>财务数据与融资规划</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4" name="文本框 13"/>
          <p:cNvSpPr txBox="1"/>
          <p:nvPr>
            <p:custDataLst>
              <p:tags r:id="rId6"/>
            </p:custDataLst>
          </p:nvPr>
        </p:nvSpPr>
        <p:spPr>
          <a:xfrm>
            <a:off x="797902" y="1464554"/>
            <a:ext cx="10986135"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lang="zh-CN" sz="2800" b="1" dirty="0">
                <a:solidFill>
                  <a:schemeClr val="tx1">
                    <a:lumMod val="75000"/>
                    <a:lumOff val="25000"/>
                  </a:schemeClr>
                </a:solidFill>
                <a:latin typeface="微软雅黑" panose="020B0503020204020204" charset="-122"/>
                <a:ea typeface="微软雅黑" panose="020B0503020204020204" charset="-122"/>
                <a:sym typeface="+mn-ea"/>
              </a:rPr>
              <a:t>融资</a:t>
            </a:r>
            <a:r>
              <a:rPr lang="en-US" altLang="zh-CN" sz="28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2800" b="1" dirty="0">
                <a:solidFill>
                  <a:srgbClr val="EB5838"/>
                </a:solidFill>
                <a:latin typeface="微软雅黑" panose="020B0503020204020204" charset="-122"/>
                <a:ea typeface="微软雅黑" panose="020B0503020204020204" charset="-122"/>
                <a:sym typeface="+mn-ea"/>
              </a:rPr>
              <a:t>1</a:t>
            </a:r>
            <a:r>
              <a:rPr lang="zh-CN" sz="2800" b="1" dirty="0">
                <a:solidFill>
                  <a:srgbClr val="EB5838"/>
                </a:solidFill>
                <a:latin typeface="微软雅黑" panose="020B0503020204020204" charset="-122"/>
                <a:ea typeface="微软雅黑" panose="020B0503020204020204" charset="-122"/>
                <a:sym typeface="+mn-ea"/>
              </a:rPr>
              <a:t>000万</a:t>
            </a:r>
            <a:r>
              <a:rPr lang="zh-CN" sz="2800" b="1" dirty="0">
                <a:solidFill>
                  <a:schemeClr val="tx1">
                    <a:lumMod val="75000"/>
                    <a:lumOff val="25000"/>
                  </a:schemeClr>
                </a:solidFill>
                <a:latin typeface="微软雅黑" panose="020B0503020204020204" charset="-122"/>
                <a:ea typeface="微软雅黑" panose="020B0503020204020204" charset="-122"/>
                <a:sym typeface="+mn-ea"/>
              </a:rPr>
              <a:t>，投前估值</a:t>
            </a:r>
            <a:r>
              <a:rPr lang="en-US" altLang="zh-CN" sz="2800" b="1" dirty="0">
                <a:solidFill>
                  <a:schemeClr val="tx1">
                    <a:lumMod val="75000"/>
                    <a:lumOff val="25000"/>
                  </a:schemeClr>
                </a:solidFill>
                <a:latin typeface="微软雅黑" panose="020B0503020204020204" charset="-122"/>
                <a:ea typeface="微软雅黑" panose="020B0503020204020204" charset="-122"/>
                <a:sym typeface="+mn-ea"/>
              </a:rPr>
              <a:t> </a:t>
            </a:r>
            <a:r>
              <a:rPr lang="en-US" altLang="zh-CN" sz="2800" b="1" dirty="0">
                <a:solidFill>
                  <a:srgbClr val="EB5838"/>
                </a:solidFill>
                <a:latin typeface="微软雅黑" panose="020B0503020204020204" charset="-122"/>
                <a:ea typeface="微软雅黑" panose="020B0503020204020204" charset="-122"/>
                <a:sym typeface="+mn-ea"/>
              </a:rPr>
              <a:t>1</a:t>
            </a:r>
            <a:r>
              <a:rPr lang="zh-CN" sz="2800" b="1" dirty="0">
                <a:solidFill>
                  <a:srgbClr val="EB5838"/>
                </a:solidFill>
                <a:latin typeface="微软雅黑" panose="020B0503020204020204" charset="-122"/>
                <a:ea typeface="微软雅黑" panose="020B0503020204020204" charset="-122"/>
                <a:sym typeface="+mn-ea"/>
              </a:rPr>
              <a:t>亿</a:t>
            </a:r>
            <a:endParaRPr sz="2800" b="1" dirty="0">
              <a:solidFill>
                <a:schemeClr val="tx1">
                  <a:lumMod val="75000"/>
                  <a:lumOff val="25000"/>
                </a:schemeClr>
              </a:solidFill>
              <a:latin typeface="微软雅黑" panose="020B0503020204020204" charset="-122"/>
              <a:ea typeface="微软雅黑" panose="020B0503020204020204" charset="-122"/>
            </a:endParaRPr>
          </a:p>
        </p:txBody>
      </p:sp>
      <p:sp>
        <p:nvSpPr>
          <p:cNvPr id="2" name="object 7"/>
          <p:cNvSpPr txBox="1"/>
          <p:nvPr>
            <p:custDataLst>
              <p:tags r:id="rId7"/>
            </p:custDataLst>
          </p:nvPr>
        </p:nvSpPr>
        <p:spPr>
          <a:xfrm>
            <a:off x="908685" y="5455285"/>
            <a:ext cx="5350510" cy="714811"/>
          </a:xfrm>
          <a:prstGeom prst="rect">
            <a:avLst/>
          </a:prstGeom>
        </p:spPr>
        <p:txBody>
          <a:bodyPr vert="horz" wrap="square" lIns="0" tIns="13335" rIns="0" bIns="0" rtlCol="0">
            <a:spAutoFit/>
          </a:bodyPr>
          <a:lstStyle/>
          <a:p>
            <a:pPr marL="285750" indent="-285750">
              <a:lnSpc>
                <a:spcPct val="133000"/>
              </a:lnSpc>
              <a:buFont typeface="Wingdings" panose="05000000000000000000" charset="0"/>
              <a:buChar char="l"/>
            </a:pP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预计未来三年业务规模复合增长率超过</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70%</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，海外客户占比</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20-30%</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a:t>
            </a:r>
            <a:endPar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endParaRPr>
          </a:p>
          <a:p>
            <a:pPr marL="285750" indent="-285750">
              <a:lnSpc>
                <a:spcPct val="133000"/>
              </a:lnSpc>
              <a:buFont typeface="Wingdings" panose="05000000000000000000" charset="0"/>
              <a:buChar char="l"/>
            </a:pP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预计</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2025</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年、</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2026</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年、</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2027</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年营收分别超过</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3</a:t>
            </a:r>
            <a:r>
              <a:rPr 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000</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万、</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6000</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万、</a:t>
            </a:r>
            <a:r>
              <a:rPr 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10000</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万；</a:t>
            </a:r>
            <a:endPar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endParaRPr>
          </a:p>
          <a:p>
            <a:pPr marL="285750" indent="-285750">
              <a:lnSpc>
                <a:spcPct val="133000"/>
              </a:lnSpc>
              <a:buFont typeface="Wingdings" panose="05000000000000000000" charset="0"/>
              <a:buChar char="l"/>
            </a:pP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预计使用</a:t>
            </a:r>
            <a:r>
              <a:rPr lang="en-US" altLang="zh-CN" sz="1200" dirty="0">
                <a:solidFill>
                  <a:srgbClr val="333333"/>
                </a:solidFill>
                <a:latin typeface="宋体" panose="02010600030101010101" pitchFamily="2" charset="-122"/>
                <a:ea typeface="宋体" panose="02010600030101010101" pitchFamily="2" charset="-122"/>
                <a:cs typeface="宋体" panose="02010600030101010101" pitchFamily="2" charset="-122"/>
              </a:rPr>
              <a:t>2027-2030</a:t>
            </a:r>
            <a:r>
              <a:rPr lang="zh-CN" altLang="en-US" sz="1200" dirty="0">
                <a:solidFill>
                  <a:srgbClr val="333333"/>
                </a:solidFill>
                <a:latin typeface="宋体" panose="02010600030101010101" pitchFamily="2" charset="-122"/>
                <a:ea typeface="宋体" panose="02010600030101010101" pitchFamily="2" charset="-122"/>
                <a:cs typeface="宋体" panose="02010600030101010101" pitchFamily="2" charset="-122"/>
              </a:rPr>
              <a:t>年数据，</a:t>
            </a:r>
            <a:r>
              <a:rPr lang="en-US" altLang="zh-CN" sz="1200" b="1" dirty="0">
                <a:solidFill>
                  <a:srgbClr val="EB5838"/>
                </a:solidFill>
                <a:latin typeface="宋体" panose="02010600030101010101" pitchFamily="2" charset="-122"/>
                <a:ea typeface="宋体" panose="02010600030101010101" pitchFamily="2" charset="-122"/>
                <a:cs typeface="宋体" panose="02010600030101010101" pitchFamily="2" charset="-122"/>
              </a:rPr>
              <a:t>2030</a:t>
            </a:r>
            <a:r>
              <a:rPr lang="zh-CN" altLang="en-US" sz="1200" b="1" dirty="0">
                <a:solidFill>
                  <a:srgbClr val="EB5838"/>
                </a:solidFill>
                <a:latin typeface="宋体" panose="02010600030101010101" pitchFamily="2" charset="-122"/>
                <a:ea typeface="宋体" panose="02010600030101010101" pitchFamily="2" charset="-122"/>
                <a:cs typeface="宋体" panose="02010600030101010101" pitchFamily="2" charset="-122"/>
              </a:rPr>
              <a:t>年提交</a:t>
            </a:r>
            <a:r>
              <a:rPr lang="en-US" altLang="zh-CN" sz="1200" b="1" dirty="0">
                <a:solidFill>
                  <a:srgbClr val="EB5838"/>
                </a:solidFill>
                <a:latin typeface="宋体" panose="02010600030101010101" pitchFamily="2" charset="-122"/>
                <a:ea typeface="宋体" panose="02010600030101010101" pitchFamily="2" charset="-122"/>
                <a:cs typeface="宋体" panose="02010600030101010101" pitchFamily="2" charset="-122"/>
              </a:rPr>
              <a:t>IPO</a:t>
            </a:r>
            <a:r>
              <a:rPr lang="zh-CN" altLang="en-US" sz="1200" b="1" dirty="0">
                <a:solidFill>
                  <a:srgbClr val="EB5838"/>
                </a:solidFill>
                <a:latin typeface="宋体" panose="02010600030101010101" pitchFamily="2" charset="-122"/>
                <a:ea typeface="宋体" panose="02010600030101010101" pitchFamily="2" charset="-122"/>
                <a:cs typeface="宋体" panose="02010600030101010101" pitchFamily="2" charset="-122"/>
              </a:rPr>
              <a:t>申请</a:t>
            </a:r>
            <a:r>
              <a:rPr lang="zh-CN" sz="1200" dirty="0">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zh-CN" sz="1200"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nvSpPr>
        <p:spPr>
          <a:xfrm>
            <a:off x="11464290" y="5555615"/>
            <a:ext cx="4064000" cy="368300"/>
          </a:xfrm>
          <a:prstGeom prst="rect">
            <a:avLst/>
          </a:prstGeom>
          <a:noFill/>
        </p:spPr>
        <p:txBody>
          <a:bodyPr wrap="square" rtlCol="0">
            <a:spAutoFit/>
          </a:bodyPr>
          <a:lstStyle/>
          <a:p>
            <a:endParaRPr lang="zh-CN" altLang="en-US"/>
          </a:p>
        </p:txBody>
      </p:sp>
      <p:pic>
        <p:nvPicPr>
          <p:cNvPr id="28674" name="Picture 2"/>
          <p:cNvPicPr>
            <a:picLocks noChangeAspect="1" noChangeArrowheads="1"/>
          </p:cNvPicPr>
          <p:nvPr/>
        </p:nvPicPr>
        <p:blipFill>
          <a:blip r:embed="rId8" cstate="print"/>
          <a:srcRect/>
          <a:stretch>
            <a:fillRect/>
          </a:stretch>
        </p:blipFill>
        <p:spPr bwMode="auto">
          <a:xfrm>
            <a:off x="6411636" y="2079982"/>
            <a:ext cx="5305425" cy="4076700"/>
          </a:xfrm>
          <a:prstGeom prst="rect">
            <a:avLst/>
          </a:prstGeom>
          <a:noFill/>
          <a:ln w="9525">
            <a:noFill/>
            <a:miter lim="800000"/>
            <a:headEnd/>
            <a:tailEnd/>
          </a:ln>
        </p:spPr>
      </p:pic>
      <p:pic>
        <p:nvPicPr>
          <p:cNvPr id="4" name="Picture 2"/>
          <p:cNvPicPr>
            <a:picLocks noChangeAspect="1" noChangeArrowheads="1"/>
          </p:cNvPicPr>
          <p:nvPr/>
        </p:nvPicPr>
        <p:blipFill>
          <a:blip r:embed="rId9" cstate="print"/>
          <a:srcRect/>
          <a:stretch>
            <a:fillRect/>
          </a:stretch>
        </p:blipFill>
        <p:spPr bwMode="auto">
          <a:xfrm>
            <a:off x="815921" y="2246460"/>
            <a:ext cx="4841429" cy="324112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31411" y="465773"/>
            <a:ext cx="23164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sym typeface="+mn-ea"/>
              </a:rPr>
              <a:t>相关产品介绍</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3" name="文本框 12"/>
          <p:cNvSpPr txBox="1"/>
          <p:nvPr/>
        </p:nvSpPr>
        <p:spPr>
          <a:xfrm>
            <a:off x="11464290" y="5555615"/>
            <a:ext cx="4064000" cy="368300"/>
          </a:xfrm>
          <a:prstGeom prst="rect">
            <a:avLst/>
          </a:prstGeom>
          <a:noFill/>
        </p:spPr>
        <p:txBody>
          <a:bodyPr wrap="square" rtlCol="0">
            <a:spAutoFit/>
          </a:bodyPr>
          <a:lstStyle/>
          <a:p>
            <a:endParaRPr lang="zh-CN" altLang="en-US"/>
          </a:p>
        </p:txBody>
      </p:sp>
      <p:pic>
        <p:nvPicPr>
          <p:cNvPr id="5" name="图片 4"/>
          <p:cNvPicPr/>
          <p:nvPr/>
        </p:nvPicPr>
        <p:blipFill>
          <a:blip r:embed="rId6"/>
          <a:stretch>
            <a:fillRect/>
          </a:stretch>
        </p:blipFill>
        <p:spPr>
          <a:xfrm>
            <a:off x="1014095" y="1271588"/>
            <a:ext cx="2686050" cy="4600575"/>
          </a:xfrm>
          <a:prstGeom prst="rect">
            <a:avLst/>
          </a:prstGeom>
        </p:spPr>
      </p:pic>
      <p:pic>
        <p:nvPicPr>
          <p:cNvPr id="6" name="图片 5"/>
          <p:cNvPicPr/>
          <p:nvPr/>
        </p:nvPicPr>
        <p:blipFill>
          <a:blip r:embed="rId7"/>
          <a:stretch>
            <a:fillRect/>
          </a:stretch>
        </p:blipFill>
        <p:spPr>
          <a:xfrm>
            <a:off x="4371975" y="1221105"/>
            <a:ext cx="3263265" cy="4651375"/>
          </a:xfrm>
          <a:prstGeom prst="rect">
            <a:avLst/>
          </a:prstGeom>
        </p:spPr>
      </p:pic>
      <p:pic>
        <p:nvPicPr>
          <p:cNvPr id="7" name="图片 6"/>
          <p:cNvPicPr/>
          <p:nvPr/>
        </p:nvPicPr>
        <p:blipFill>
          <a:blip r:embed="rId8"/>
          <a:stretch>
            <a:fillRect/>
          </a:stretch>
        </p:blipFill>
        <p:spPr>
          <a:xfrm>
            <a:off x="8115300" y="1271270"/>
            <a:ext cx="2773045" cy="46532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31411" y="465773"/>
            <a:ext cx="23164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sym typeface="+mn-ea"/>
              </a:rPr>
              <a:t>相关产品介绍</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3" name="文本框 12"/>
          <p:cNvSpPr txBox="1"/>
          <p:nvPr/>
        </p:nvSpPr>
        <p:spPr>
          <a:xfrm>
            <a:off x="11464290" y="5555615"/>
            <a:ext cx="4064000" cy="368300"/>
          </a:xfrm>
          <a:prstGeom prst="rect">
            <a:avLst/>
          </a:prstGeom>
          <a:noFill/>
        </p:spPr>
        <p:txBody>
          <a:bodyPr wrap="square" rtlCol="0">
            <a:spAutoFit/>
          </a:bodyPr>
          <a:lstStyle/>
          <a:p>
            <a:endParaRPr lang="zh-CN" altLang="en-US"/>
          </a:p>
        </p:txBody>
      </p:sp>
      <p:pic>
        <p:nvPicPr>
          <p:cNvPr id="9" name="图片 8"/>
          <p:cNvPicPr/>
          <p:nvPr/>
        </p:nvPicPr>
        <p:blipFill>
          <a:blip r:embed="rId6"/>
          <a:stretch>
            <a:fillRect/>
          </a:stretch>
        </p:blipFill>
        <p:spPr>
          <a:xfrm>
            <a:off x="3224530" y="1481455"/>
            <a:ext cx="2452370" cy="4287520"/>
          </a:xfrm>
          <a:prstGeom prst="rect">
            <a:avLst/>
          </a:prstGeom>
        </p:spPr>
      </p:pic>
      <p:pic>
        <p:nvPicPr>
          <p:cNvPr id="11" name="图片 10"/>
          <p:cNvPicPr/>
          <p:nvPr/>
        </p:nvPicPr>
        <p:blipFill>
          <a:blip r:embed="rId7"/>
          <a:stretch>
            <a:fillRect/>
          </a:stretch>
        </p:blipFill>
        <p:spPr>
          <a:xfrm>
            <a:off x="581025" y="1481455"/>
            <a:ext cx="2510790" cy="4390390"/>
          </a:xfrm>
          <a:prstGeom prst="rect">
            <a:avLst/>
          </a:prstGeom>
        </p:spPr>
      </p:pic>
      <p:pic>
        <p:nvPicPr>
          <p:cNvPr id="12" name="图片 11"/>
          <p:cNvPicPr/>
          <p:nvPr/>
        </p:nvPicPr>
        <p:blipFill>
          <a:blip r:embed="rId8"/>
          <a:stretch>
            <a:fillRect/>
          </a:stretch>
        </p:blipFill>
        <p:spPr>
          <a:xfrm>
            <a:off x="5809615" y="1481455"/>
            <a:ext cx="2731770" cy="4286885"/>
          </a:xfrm>
          <a:prstGeom prst="rect">
            <a:avLst/>
          </a:prstGeom>
        </p:spPr>
      </p:pic>
      <p:pic>
        <p:nvPicPr>
          <p:cNvPr id="15" name="图片 14"/>
          <p:cNvPicPr/>
          <p:nvPr/>
        </p:nvPicPr>
        <p:blipFill>
          <a:blip r:embed="rId9"/>
          <a:stretch>
            <a:fillRect/>
          </a:stretch>
        </p:blipFill>
        <p:spPr>
          <a:xfrm>
            <a:off x="8674100" y="1481455"/>
            <a:ext cx="2771775" cy="42868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cstate="print">
            <a:alphaModFix amt="40000"/>
          </a:blip>
          <a:stretch>
            <a:fillRect/>
          </a:stretch>
        </a:blipFill>
        <a:effectLst/>
      </p:bgPr>
    </p:bg>
    <p:spTree>
      <p:nvGrpSpPr>
        <p:cNvPr id="1" name=""/>
        <p:cNvGrpSpPr/>
        <p:nvPr/>
      </p:nvGrpSpPr>
      <p:grpSpPr>
        <a:xfrm>
          <a:off x="0" y="0"/>
          <a:ext cx="0" cy="0"/>
          <a:chOff x="0" y="0"/>
          <a:chExt cx="0" cy="0"/>
        </a:xfrm>
      </p:grpSpPr>
      <p:sp>
        <p:nvSpPr>
          <p:cNvPr id="15" name="矩形 14"/>
          <p:cNvSpPr/>
          <p:nvPr>
            <p:custDataLst>
              <p:tags r:id="rId2"/>
            </p:custDataLst>
          </p:nvPr>
        </p:nvSpPr>
        <p:spPr>
          <a:xfrm>
            <a:off x="635" y="5440680"/>
            <a:ext cx="6791960" cy="141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4400" strike="noStrike" noProof="1">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4585018" y="2522538"/>
            <a:ext cx="2940050" cy="1198880"/>
          </a:xfrm>
          <a:prstGeom prst="rect">
            <a:avLst/>
          </a:prstGeom>
          <a:noFill/>
          <a:ln w="9525">
            <a:noFill/>
          </a:ln>
        </p:spPr>
        <p:txBody>
          <a:bodyPr wrap="square" anchor="t" anchorCtr="0">
            <a:spAutoFit/>
          </a:bodyPr>
          <a:lstStyle/>
          <a:p>
            <a:pPr algn="dist"/>
            <a:r>
              <a:rPr lang="zh-CN" altLang="en-US" sz="4800" b="1" dirty="0">
                <a:solidFill>
                  <a:schemeClr val="tx1">
                    <a:lumMod val="75000"/>
                    <a:lumOff val="25000"/>
                  </a:schemeClr>
                </a:solidFill>
                <a:latin typeface="微软雅黑" panose="020B0503020204020204" charset="-122"/>
                <a:ea typeface="微软雅黑" panose="020B0503020204020204" charset="-122"/>
              </a:rPr>
              <a:t>谢谢观看</a:t>
            </a:r>
            <a:endParaRPr lang="en-US" altLang="zh-CN" sz="4800" b="1" dirty="0">
              <a:solidFill>
                <a:schemeClr val="tx1">
                  <a:lumMod val="75000"/>
                  <a:lumOff val="25000"/>
                </a:schemeClr>
              </a:solidFill>
              <a:latin typeface="微软雅黑" panose="020B0503020204020204" charset="-122"/>
              <a:ea typeface="微软雅黑" panose="020B0503020204020204" charset="-122"/>
            </a:endParaRPr>
          </a:p>
          <a:p>
            <a:pPr algn="dist"/>
            <a:r>
              <a:rPr lang="en-US" altLang="zh-CN" sz="2400" dirty="0">
                <a:solidFill>
                  <a:schemeClr val="tx1">
                    <a:lumMod val="50000"/>
                    <a:lumOff val="50000"/>
                  </a:schemeClr>
                </a:solidFill>
                <a:latin typeface="微软雅黑" panose="020B0503020204020204" charset="-122"/>
                <a:ea typeface="微软雅黑" panose="020B0503020204020204" charset="-122"/>
              </a:rPr>
              <a:t>THANKS</a:t>
            </a:r>
            <a:endParaRPr lang="en-US" altLang="zh-CN" sz="2400" dirty="0">
              <a:solidFill>
                <a:schemeClr val="tx1">
                  <a:lumMod val="50000"/>
                  <a:lumOff val="50000"/>
                </a:schemeClr>
              </a:solidFill>
              <a:latin typeface="微软雅黑" panose="020B0503020204020204" charset="-122"/>
              <a:ea typeface="微软雅黑" panose="020B0503020204020204" charset="-122"/>
            </a:endParaRPr>
          </a:p>
        </p:txBody>
      </p:sp>
      <p:cxnSp>
        <p:nvCxnSpPr>
          <p:cNvPr id="12" name="直接连接符 11"/>
          <p:cNvCxnSpPr/>
          <p:nvPr>
            <p:custDataLst>
              <p:tags r:id="rId4"/>
            </p:custDataLst>
          </p:nvPr>
        </p:nvCxnSpPr>
        <p:spPr>
          <a:xfrm>
            <a:off x="1992631" y="3074988"/>
            <a:ext cx="2198688" cy="0"/>
          </a:xfrm>
          <a:prstGeom prst="line">
            <a:avLst/>
          </a:prstGeom>
          <a:ln w="412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5"/>
            </p:custDataLst>
          </p:nvPr>
        </p:nvCxnSpPr>
        <p:spPr>
          <a:xfrm>
            <a:off x="7918768" y="3025775"/>
            <a:ext cx="2198688" cy="0"/>
          </a:xfrm>
          <a:prstGeom prst="line">
            <a:avLst/>
          </a:prstGeom>
          <a:ln w="412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descr="微信图片_20230718095842"/>
          <p:cNvPicPr>
            <a:picLocks noChangeAspect="1"/>
          </p:cNvPicPr>
          <p:nvPr>
            <p:custDataLst>
              <p:tags r:id="rId6"/>
            </p:custDataLst>
          </p:nvPr>
        </p:nvPicPr>
        <p:blipFill>
          <a:blip r:embed="rId7" cstate="print"/>
          <a:stretch>
            <a:fillRect/>
          </a:stretch>
        </p:blipFill>
        <p:spPr>
          <a:xfrm>
            <a:off x="354330" y="5944870"/>
            <a:ext cx="614680" cy="459105"/>
          </a:xfrm>
          <a:prstGeom prst="rect">
            <a:avLst/>
          </a:prstGeom>
        </p:spPr>
      </p:pic>
      <p:sp>
        <p:nvSpPr>
          <p:cNvPr id="10" name="文本框 9"/>
          <p:cNvSpPr txBox="1"/>
          <p:nvPr>
            <p:custDataLst>
              <p:tags r:id="rId8"/>
            </p:custDataLst>
          </p:nvPr>
        </p:nvSpPr>
        <p:spPr>
          <a:xfrm>
            <a:off x="10391141" y="476568"/>
            <a:ext cx="1452880" cy="398780"/>
          </a:xfrm>
          <a:prstGeom prst="rect">
            <a:avLst/>
          </a:prstGeom>
          <a:noFill/>
        </p:spPr>
        <p:txBody>
          <a:bodyPr wrap="none" rtlCol="0">
            <a:spAutoFit/>
          </a:bodyPr>
          <a:lstStyle/>
          <a:p>
            <a:pPr algn="ctr"/>
            <a:r>
              <a:rPr lang="zh-CN" sz="2000">
                <a:solidFill>
                  <a:schemeClr val="bg1"/>
                </a:solidFill>
                <a:latin typeface="微软雅黑" panose="020B0503020204020204" charset="-122"/>
                <a:ea typeface="微软雅黑" panose="020B0503020204020204" charset="-122"/>
              </a:rPr>
              <a:t>丨知谱科技</a:t>
            </a:r>
            <a:endParaRPr lang="zh-CN" sz="2000">
              <a:solidFill>
                <a:schemeClr val="bg1"/>
              </a:solidFill>
              <a:latin typeface="微软雅黑" panose="020B0503020204020204" charset="-122"/>
              <a:ea typeface="微软雅黑" panose="020B0503020204020204" charset="-122"/>
            </a:endParaRPr>
          </a:p>
        </p:txBody>
      </p:sp>
      <p:pic>
        <p:nvPicPr>
          <p:cNvPr id="13" name="图片 12" descr="微信图片_20230718104452"/>
          <p:cNvPicPr>
            <a:picLocks noChangeAspect="1"/>
          </p:cNvPicPr>
          <p:nvPr>
            <p:custDataLst>
              <p:tags r:id="rId9"/>
            </p:custDataLst>
          </p:nvPr>
        </p:nvPicPr>
        <p:blipFill>
          <a:blip r:embed="rId10" cstate="print"/>
          <a:stretch>
            <a:fillRect/>
          </a:stretch>
        </p:blipFill>
        <p:spPr>
          <a:xfrm>
            <a:off x="10087610" y="530860"/>
            <a:ext cx="401548" cy="291600"/>
          </a:xfrm>
          <a:prstGeom prst="rect">
            <a:avLst/>
          </a:prstGeom>
        </p:spPr>
      </p:pic>
      <p:sp>
        <p:nvSpPr>
          <p:cNvPr id="7" name="文本框 9"/>
          <p:cNvSpPr txBox="1"/>
          <p:nvPr>
            <p:custDataLst>
              <p:tags r:id="rId11"/>
            </p:custDataLst>
          </p:nvPr>
        </p:nvSpPr>
        <p:spPr>
          <a:xfrm>
            <a:off x="1156970" y="5888990"/>
            <a:ext cx="2696210" cy="553085"/>
          </a:xfrm>
          <a:prstGeom prst="rect">
            <a:avLst/>
          </a:prstGeom>
          <a:noFill/>
          <a:ln w="9525">
            <a:noFill/>
          </a:ln>
        </p:spPr>
        <p:txBody>
          <a:bodyPr wrap="square" anchor="t" anchorCtr="0">
            <a:spAutoFit/>
          </a:bodyPr>
          <a:lstStyle/>
          <a:p>
            <a:pPr algn="l"/>
            <a:r>
              <a:rPr lang="zh-CN" sz="3000">
                <a:solidFill>
                  <a:srgbClr val="035A30"/>
                </a:solidFill>
                <a:latin typeface="微软雅黑" panose="020B0503020204020204" charset="-122"/>
                <a:ea typeface="微软雅黑" panose="020B0503020204020204" charset="-122"/>
                <a:sym typeface="+mn-ea"/>
              </a:rPr>
              <a:t>知谱科技</a:t>
            </a:r>
            <a:r>
              <a:rPr lang="zh-CN" sz="3000">
                <a:solidFill>
                  <a:schemeClr val="bg1">
                    <a:lumMod val="65000"/>
                  </a:schemeClr>
                </a:solidFill>
                <a:latin typeface="微软雅黑" panose="020B0503020204020204" charset="-122"/>
                <a:ea typeface="微软雅黑" panose="020B0503020204020204" charset="-122"/>
                <a:sym typeface="+mn-ea"/>
              </a:rPr>
              <a:t>丨</a:t>
            </a:r>
            <a:endParaRPr lang="zh-CN" sz="3000">
              <a:solidFill>
                <a:schemeClr val="bg1">
                  <a:lumMod val="65000"/>
                </a:schemeClr>
              </a:solidFill>
              <a:latin typeface="微软雅黑" panose="020B0503020204020204" charset="-122"/>
              <a:ea typeface="微软雅黑" panose="020B0503020204020204" charset="-122"/>
              <a:sym typeface="+mn-ea"/>
            </a:endParaRPr>
          </a:p>
        </p:txBody>
      </p:sp>
      <p:sp>
        <p:nvSpPr>
          <p:cNvPr id="8" name="矩形 7"/>
          <p:cNvSpPr/>
          <p:nvPr>
            <p:custDataLst>
              <p:tags r:id="rId12"/>
            </p:custDataLst>
          </p:nvPr>
        </p:nvSpPr>
        <p:spPr>
          <a:xfrm>
            <a:off x="6791960" y="5440680"/>
            <a:ext cx="5393055" cy="1417320"/>
          </a:xfrm>
          <a:prstGeom prst="rect">
            <a:avLst/>
          </a:prstGeom>
          <a:solidFill>
            <a:srgbClr val="035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4400" strike="noStrike" noProof="1">
              <a:latin typeface="微软雅黑" panose="020B0503020204020204" charset="-122"/>
              <a:ea typeface="微软雅黑" panose="020B0503020204020204" charset="-122"/>
            </a:endParaRPr>
          </a:p>
        </p:txBody>
      </p:sp>
      <p:sp>
        <p:nvSpPr>
          <p:cNvPr id="11" name="文本框 9"/>
          <p:cNvSpPr txBox="1"/>
          <p:nvPr>
            <p:custDataLst>
              <p:tags r:id="rId13"/>
            </p:custDataLst>
          </p:nvPr>
        </p:nvSpPr>
        <p:spPr>
          <a:xfrm>
            <a:off x="3182620" y="5748020"/>
            <a:ext cx="3339465" cy="779780"/>
          </a:xfrm>
          <a:prstGeom prst="rect">
            <a:avLst/>
          </a:prstGeom>
          <a:noFill/>
          <a:ln w="9525">
            <a:noFill/>
          </a:ln>
        </p:spPr>
        <p:txBody>
          <a:bodyPr wrap="square" anchor="t" anchorCtr="0">
            <a:spAutoFit/>
          </a:bodyPr>
          <a:lstStyle/>
          <a:p>
            <a:pPr algn="l">
              <a:lnSpc>
                <a:spcPct val="140000"/>
              </a:lnSpc>
            </a:pPr>
            <a:r>
              <a:rPr lang="zh-CN" altLang="en-US" sz="1600">
                <a:solidFill>
                  <a:schemeClr val="tx1">
                    <a:lumMod val="75000"/>
                    <a:lumOff val="25000"/>
                  </a:schemeClr>
                </a:solidFill>
                <a:latin typeface="微软雅黑" panose="020B0503020204020204" charset="-122"/>
                <a:ea typeface="微软雅黑" panose="020B0503020204020204" charset="-122"/>
              </a:rPr>
              <a:t>愿景：</a:t>
            </a:r>
            <a:r>
              <a:rPr lang="zh-CN" altLang="en-US" sz="1600">
                <a:solidFill>
                  <a:srgbClr val="035A30"/>
                </a:solidFill>
                <a:latin typeface="楷体" panose="02010609060101010101" charset="-122"/>
                <a:ea typeface="楷体" panose="02010609060101010101" charset="-122"/>
              </a:rPr>
              <a:t>成为无感智能领域的领导者</a:t>
            </a:r>
            <a:endParaRPr lang="zh-CN" altLang="en-US" sz="1600" b="1">
              <a:solidFill>
                <a:srgbClr val="035A30"/>
              </a:solidFill>
              <a:latin typeface="微软雅黑" panose="020B0503020204020204" charset="-122"/>
              <a:ea typeface="微软雅黑" panose="020B0503020204020204" charset="-122"/>
            </a:endParaRPr>
          </a:p>
          <a:p>
            <a:pPr algn="l">
              <a:lnSpc>
                <a:spcPct val="140000"/>
              </a:lnSpc>
            </a:pPr>
            <a:r>
              <a:rPr lang="zh-CN" altLang="en-US" sz="1600">
                <a:solidFill>
                  <a:schemeClr val="tx1">
                    <a:lumMod val="75000"/>
                    <a:lumOff val="25000"/>
                  </a:schemeClr>
                </a:solidFill>
                <a:latin typeface="微软雅黑" panose="020B0503020204020204" charset="-122"/>
                <a:ea typeface="微软雅黑" panose="020B0503020204020204" charset="-122"/>
              </a:rPr>
              <a:t>使命：</a:t>
            </a:r>
            <a:r>
              <a:rPr lang="zh-CN" altLang="en-US" sz="1600">
                <a:solidFill>
                  <a:srgbClr val="035A30"/>
                </a:solidFill>
                <a:latin typeface="楷体" panose="02010609060101010101" charset="-122"/>
                <a:ea typeface="楷体" panose="02010609060101010101" charset="-122"/>
              </a:rPr>
              <a:t>让健康变得更安全</a:t>
            </a:r>
            <a:endParaRPr lang="zh-CN" altLang="en-US" sz="1600">
              <a:solidFill>
                <a:srgbClr val="035A30"/>
              </a:solidFill>
              <a:latin typeface="楷体" panose="02010609060101010101" charset="-122"/>
              <a:ea typeface="楷体" panose="02010609060101010101" charset="-122"/>
            </a:endParaRPr>
          </a:p>
        </p:txBody>
      </p:sp>
      <p:sp>
        <p:nvSpPr>
          <p:cNvPr id="18" name="文本框 17"/>
          <p:cNvSpPr txBox="1"/>
          <p:nvPr/>
        </p:nvSpPr>
        <p:spPr>
          <a:xfrm>
            <a:off x="7391400" y="5791835"/>
            <a:ext cx="2929890" cy="460375"/>
          </a:xfrm>
          <a:prstGeom prst="rect">
            <a:avLst/>
          </a:prstGeom>
          <a:noFill/>
        </p:spPr>
        <p:txBody>
          <a:bodyPr wrap="square" rtlCol="0" anchor="t">
            <a:spAutoFit/>
          </a:bodyPr>
          <a:lstStyle/>
          <a:p>
            <a:pPr>
              <a:lnSpc>
                <a:spcPct val="100000"/>
              </a:lnSpc>
            </a:pPr>
            <a:r>
              <a:rPr lang="zh-CN" altLang="en-US" sz="1200">
                <a:solidFill>
                  <a:schemeClr val="bg1"/>
                </a:solidFill>
              </a:rPr>
              <a:t>地址：广东省深圳市宝安区新安街道</a:t>
            </a:r>
            <a:endParaRPr lang="zh-CN" altLang="en-US" sz="1200">
              <a:solidFill>
                <a:schemeClr val="bg1"/>
              </a:solidFill>
            </a:endParaRPr>
          </a:p>
          <a:p>
            <a:pPr>
              <a:lnSpc>
                <a:spcPct val="100000"/>
              </a:lnSpc>
            </a:pPr>
            <a:r>
              <a:rPr lang="zh-CN" altLang="en-US" sz="1200">
                <a:solidFill>
                  <a:schemeClr val="bg1"/>
                </a:solidFill>
              </a:rPr>
              <a:t> </a:t>
            </a:r>
            <a:r>
              <a:rPr lang="en-US" altLang="zh-CN" sz="1200">
                <a:solidFill>
                  <a:schemeClr val="bg1"/>
                </a:solidFill>
              </a:rPr>
              <a:t>             </a:t>
            </a:r>
            <a:r>
              <a:rPr lang="zh-CN" altLang="en-US" sz="1200">
                <a:solidFill>
                  <a:schemeClr val="bg1"/>
                </a:solidFill>
              </a:rPr>
              <a:t>宝兴路21号万骏经贸大厦</a:t>
            </a:r>
            <a:r>
              <a:rPr lang="en-US" altLang="zh-CN" sz="1200">
                <a:solidFill>
                  <a:schemeClr val="bg1"/>
                </a:solidFill>
              </a:rPr>
              <a:t>-</a:t>
            </a:r>
            <a:r>
              <a:rPr lang="zh-CN" altLang="en-US" sz="1200">
                <a:solidFill>
                  <a:schemeClr val="bg1"/>
                </a:solidFill>
              </a:rPr>
              <a:t>611</a:t>
            </a:r>
            <a:endParaRPr lang="zh-CN" altLang="en-US" sz="1200">
              <a:solidFill>
                <a:schemeClr val="bg1"/>
              </a:solidFill>
            </a:endParaRPr>
          </a:p>
        </p:txBody>
      </p:sp>
      <p:pic>
        <p:nvPicPr>
          <p:cNvPr id="5" name="图片 4" descr="导航地址"/>
          <p:cNvPicPr>
            <a:picLocks noChangeAspect="1"/>
          </p:cNvPicPr>
          <p:nvPr/>
        </p:nvPicPr>
        <p:blipFill>
          <a:blip r:embed="rId14" cstate="print"/>
          <a:stretch>
            <a:fillRect/>
          </a:stretch>
        </p:blipFill>
        <p:spPr>
          <a:xfrm>
            <a:off x="7127875" y="5812790"/>
            <a:ext cx="192405" cy="192405"/>
          </a:xfrm>
          <a:prstGeom prst="rect">
            <a:avLst/>
          </a:prstGeom>
        </p:spPr>
      </p:pic>
      <p:sp>
        <p:nvSpPr>
          <p:cNvPr id="9" name="文本框 8"/>
          <p:cNvSpPr txBox="1"/>
          <p:nvPr>
            <p:custDataLst>
              <p:tags r:id="rId15"/>
            </p:custDataLst>
          </p:nvPr>
        </p:nvSpPr>
        <p:spPr>
          <a:xfrm>
            <a:off x="7391400" y="6297930"/>
            <a:ext cx="4693285" cy="275590"/>
          </a:xfrm>
          <a:prstGeom prst="rect">
            <a:avLst/>
          </a:prstGeom>
          <a:noFill/>
        </p:spPr>
        <p:txBody>
          <a:bodyPr wrap="square" rtlCol="0" anchor="t">
            <a:spAutoFit/>
          </a:bodyPr>
          <a:lstStyle/>
          <a:p>
            <a:pPr>
              <a:lnSpc>
                <a:spcPct val="100000"/>
              </a:lnSpc>
            </a:pPr>
            <a:r>
              <a:rPr lang="zh-CN" altLang="en-US" sz="1200">
                <a:solidFill>
                  <a:schemeClr val="bg1"/>
                </a:solidFill>
              </a:rPr>
              <a:t>电话：400</a:t>
            </a:r>
            <a:r>
              <a:rPr lang="en-US" altLang="zh-CN" sz="1200">
                <a:solidFill>
                  <a:schemeClr val="bg1"/>
                </a:solidFill>
              </a:rPr>
              <a:t> </a:t>
            </a:r>
            <a:r>
              <a:rPr lang="zh-CN" altLang="en-US" sz="1200">
                <a:solidFill>
                  <a:schemeClr val="bg1"/>
                </a:solidFill>
              </a:rPr>
              <a:t>6526</a:t>
            </a:r>
            <a:r>
              <a:rPr lang="en-US" altLang="zh-CN" sz="1200">
                <a:solidFill>
                  <a:schemeClr val="bg1"/>
                </a:solidFill>
              </a:rPr>
              <a:t> </a:t>
            </a:r>
            <a:r>
              <a:rPr lang="zh-CN" altLang="en-US" sz="1200">
                <a:solidFill>
                  <a:schemeClr val="bg1"/>
                </a:solidFill>
              </a:rPr>
              <a:t>606</a:t>
            </a:r>
            <a:endParaRPr lang="zh-CN" altLang="en-US" sz="1200">
              <a:solidFill>
                <a:schemeClr val="bg1"/>
              </a:solidFill>
            </a:endParaRPr>
          </a:p>
        </p:txBody>
      </p:sp>
      <p:pic>
        <p:nvPicPr>
          <p:cNvPr id="19" name="图片 18" descr="电话"/>
          <p:cNvPicPr>
            <a:picLocks noChangeAspect="1"/>
          </p:cNvPicPr>
          <p:nvPr/>
        </p:nvPicPr>
        <p:blipFill>
          <a:blip r:embed="rId16" cstate="print"/>
          <a:stretch>
            <a:fillRect/>
          </a:stretch>
        </p:blipFill>
        <p:spPr>
          <a:xfrm>
            <a:off x="7135495" y="6329680"/>
            <a:ext cx="198120" cy="198120"/>
          </a:xfrm>
          <a:prstGeom prst="rect">
            <a:avLst/>
          </a:prstGeom>
        </p:spPr>
      </p:pic>
      <p:pic>
        <p:nvPicPr>
          <p:cNvPr id="3" name="图片 2" descr="微信图片_20230721174715"/>
          <p:cNvPicPr>
            <a:picLocks noChangeAspect="1"/>
          </p:cNvPicPr>
          <p:nvPr>
            <p:custDataLst>
              <p:tags r:id="rId17"/>
            </p:custDataLst>
          </p:nvPr>
        </p:nvPicPr>
        <p:blipFill>
          <a:blip r:embed="rId18" cstate="print"/>
          <a:stretch>
            <a:fillRect/>
          </a:stretch>
        </p:blipFill>
        <p:spPr>
          <a:xfrm>
            <a:off x="10756265" y="5812790"/>
            <a:ext cx="556260" cy="591185"/>
          </a:xfrm>
          <a:prstGeom prst="rect">
            <a:avLst/>
          </a:prstGeom>
        </p:spPr>
      </p:pic>
      <p:sp>
        <p:nvSpPr>
          <p:cNvPr id="4" name="文本框 3"/>
          <p:cNvSpPr txBox="1"/>
          <p:nvPr/>
        </p:nvSpPr>
        <p:spPr>
          <a:xfrm>
            <a:off x="10615930" y="6442075"/>
            <a:ext cx="1235075" cy="371475"/>
          </a:xfrm>
          <a:prstGeom prst="rect">
            <a:avLst/>
          </a:prstGeom>
          <a:noFill/>
        </p:spPr>
        <p:txBody>
          <a:bodyPr wrap="square" rtlCol="0">
            <a:noAutofit/>
          </a:bodyPr>
          <a:lstStyle/>
          <a:p>
            <a:r>
              <a:rPr lang="zh-CN" altLang="en-US" sz="900">
                <a:solidFill>
                  <a:schemeClr val="bg1"/>
                </a:solidFill>
              </a:rPr>
              <a:t>扫码添加好友</a:t>
            </a:r>
            <a:endParaRPr lang="zh-CN" altLang="en-US" sz="90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矩形 72"/>
          <p:cNvSpPr/>
          <p:nvPr>
            <p:custDataLst>
              <p:tags r:id="rId1"/>
            </p:custDataLst>
          </p:nvPr>
        </p:nvSpPr>
        <p:spPr>
          <a:xfrm>
            <a:off x="0" y="4147820"/>
            <a:ext cx="12192000" cy="271018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4" name="矩形 33"/>
          <p:cNvSpPr/>
          <p:nvPr/>
        </p:nvSpPr>
        <p:spPr>
          <a:xfrm>
            <a:off x="538480" y="1203325"/>
            <a:ext cx="11091545" cy="765810"/>
          </a:xfrm>
          <a:prstGeom prst="rect">
            <a:avLst/>
          </a:prstGeom>
          <a:solidFill>
            <a:srgbClr val="035A3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5287011" y="465773"/>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公司简介</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7"/>
            </p:custDataLst>
          </p:nvPr>
        </p:nvSpPr>
        <p:spPr>
          <a:xfrm>
            <a:off x="590550" y="1402080"/>
            <a:ext cx="10864215"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lang="zh-CN" sz="2000" b="1" i="1">
                <a:solidFill>
                  <a:srgbClr val="035A30"/>
                </a:solidFill>
                <a:latin typeface="微软雅黑" panose="020B0503020204020204" charset="-122"/>
                <a:ea typeface="微软雅黑" panose="020B0503020204020204" charset="-122"/>
              </a:rPr>
              <a:t>聚焦毫米波雷达赛道，服务于智能健康看护、睡眠监测、医疗监护及车载雷达等毫米波雷达市场</a:t>
            </a:r>
            <a:endParaRPr lang="zh-CN" sz="2000" b="1" i="1">
              <a:solidFill>
                <a:srgbClr val="035A30"/>
              </a:solidFill>
              <a:latin typeface="微软雅黑" panose="020B0503020204020204" charset="-122"/>
              <a:ea typeface="微软雅黑" panose="020B0503020204020204" charset="-122"/>
            </a:endParaRPr>
          </a:p>
        </p:txBody>
      </p:sp>
      <p:sp>
        <p:nvSpPr>
          <p:cNvPr id="81" name="Text Box 12"/>
          <p:cNvSpPr txBox="1">
            <a:spLocks noChangeArrowheads="1"/>
          </p:cNvSpPr>
          <p:nvPr>
            <p:custDataLst>
              <p:tags r:id="rId8"/>
            </p:custDataLst>
          </p:nvPr>
        </p:nvSpPr>
        <p:spPr bwMode="auto">
          <a:xfrm>
            <a:off x="538480" y="2134235"/>
            <a:ext cx="11091545" cy="1846580"/>
          </a:xfrm>
          <a:prstGeom prst="rect">
            <a:avLst/>
          </a:prstGeom>
          <a:noFill/>
          <a:ln w="9525" algn="ctr">
            <a:noFill/>
            <a:miter lim="800000"/>
          </a:ln>
        </p:spPr>
        <p:txBody>
          <a:bodyPr wrap="square" lIns="0" tIns="0" rIns="0" bIns="0">
            <a:spAutoFit/>
          </a:bodyPr>
          <a:lstStyle/>
          <a:p>
            <a:pPr marL="361315" indent="-361315">
              <a:lnSpc>
                <a:spcPct val="1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公司成</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立于2020年，</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致力于打造无感智能人体感应、 生命看护等系列产品，广泛应用于居家/</a:t>
            </a:r>
            <a:r>
              <a:rPr lang="en-US" altLang="zh-CN" sz="1600" dirty="0" err="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社区</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、机构</a:t>
            </a:r>
            <a:r>
              <a:rPr lang="en-US" altLang="zh-CN" sz="1600" dirty="0" err="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养老智能看护、智能</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睡眠监测、</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医疗智能</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监</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护</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及车载雷达</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等多个场景</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endPar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361315" indent="-361315">
              <a:lnSpc>
                <a:spcPct val="1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公司</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拥有一支教授、博士主导的数据分析、算法设计和系统集成研发团队，共有研发人员21人，研究生学历以上占比超71%，在边缘感知算法、数据分析与挖掘、嵌入式软硬件设计和人工智能等多个领域取得技术突破，在相关领域获得/申请50余项技术专利。</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5" name="直接连接符 34"/>
          <p:cNvCxnSpPr/>
          <p:nvPr/>
        </p:nvCxnSpPr>
        <p:spPr>
          <a:xfrm>
            <a:off x="-12700" y="5480685"/>
            <a:ext cx="1220343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922655" y="5372100"/>
            <a:ext cx="229235" cy="229235"/>
          </a:xfrm>
          <a:prstGeom prst="ellipse">
            <a:avLst/>
          </a:prstGeom>
          <a:solidFill>
            <a:srgbClr val="035A3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7" name="椭圆 36"/>
          <p:cNvSpPr/>
          <p:nvPr>
            <p:custDataLst>
              <p:tags r:id="rId9"/>
            </p:custDataLst>
          </p:nvPr>
        </p:nvSpPr>
        <p:spPr>
          <a:xfrm>
            <a:off x="2821940" y="5372100"/>
            <a:ext cx="229235" cy="229235"/>
          </a:xfrm>
          <a:prstGeom prst="ellipse">
            <a:avLst/>
          </a:prstGeom>
          <a:solidFill>
            <a:srgbClr val="035A3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0" name="椭圆 39"/>
          <p:cNvSpPr/>
          <p:nvPr>
            <p:custDataLst>
              <p:tags r:id="rId10"/>
            </p:custDataLst>
          </p:nvPr>
        </p:nvSpPr>
        <p:spPr>
          <a:xfrm>
            <a:off x="4721225" y="5372100"/>
            <a:ext cx="229235" cy="229235"/>
          </a:xfrm>
          <a:prstGeom prst="ellipse">
            <a:avLst/>
          </a:prstGeom>
          <a:solidFill>
            <a:srgbClr val="035A3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5" name="椭圆 44"/>
          <p:cNvSpPr/>
          <p:nvPr>
            <p:custDataLst>
              <p:tags r:id="rId11"/>
            </p:custDataLst>
          </p:nvPr>
        </p:nvSpPr>
        <p:spPr>
          <a:xfrm>
            <a:off x="6620510" y="5372100"/>
            <a:ext cx="229235" cy="229235"/>
          </a:xfrm>
          <a:prstGeom prst="ellipse">
            <a:avLst/>
          </a:prstGeom>
          <a:solidFill>
            <a:srgbClr val="035A3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3" name="椭圆 52"/>
          <p:cNvSpPr/>
          <p:nvPr>
            <p:custDataLst>
              <p:tags r:id="rId12"/>
            </p:custDataLst>
          </p:nvPr>
        </p:nvSpPr>
        <p:spPr>
          <a:xfrm>
            <a:off x="8519795" y="5372100"/>
            <a:ext cx="229235" cy="229235"/>
          </a:xfrm>
          <a:prstGeom prst="ellipse">
            <a:avLst/>
          </a:prstGeom>
          <a:solidFill>
            <a:srgbClr val="035A3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 name="椭圆 53"/>
          <p:cNvSpPr/>
          <p:nvPr>
            <p:custDataLst>
              <p:tags r:id="rId13"/>
            </p:custDataLst>
          </p:nvPr>
        </p:nvSpPr>
        <p:spPr>
          <a:xfrm>
            <a:off x="10419080" y="5372100"/>
            <a:ext cx="229235" cy="229235"/>
          </a:xfrm>
          <a:prstGeom prst="ellipse">
            <a:avLst/>
          </a:prstGeom>
          <a:solidFill>
            <a:srgbClr val="035A3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5" name="文本框 54"/>
          <p:cNvSpPr txBox="1"/>
          <p:nvPr>
            <p:custDataLst>
              <p:tags r:id="rId14"/>
            </p:custDataLst>
          </p:nvPr>
        </p:nvSpPr>
        <p:spPr>
          <a:xfrm>
            <a:off x="507366" y="4909503"/>
            <a:ext cx="1059180" cy="306705"/>
          </a:xfrm>
          <a:prstGeom prst="rect">
            <a:avLst/>
          </a:prstGeom>
          <a:noFill/>
        </p:spPr>
        <p:txBody>
          <a:bodyPr wrap="none" rtlCol="0">
            <a:spAutoFit/>
          </a:bodyPr>
          <a:lstStyle/>
          <a:p>
            <a:pPr algn="ctr"/>
            <a:r>
              <a:rPr lang="en-US" altLang="zh-CN" sz="1400">
                <a:solidFill>
                  <a:schemeClr val="tx1">
                    <a:lumMod val="75000"/>
                    <a:lumOff val="25000"/>
                  </a:schemeClr>
                </a:solidFill>
                <a:latin typeface="微软雅黑" panose="020B0503020204020204" charset="-122"/>
                <a:ea typeface="微软雅黑" panose="020B0503020204020204" charset="-122"/>
              </a:rPr>
              <a:t>2020</a:t>
            </a:r>
            <a:r>
              <a:rPr lang="zh-CN" altLang="en-US" sz="1400">
                <a:solidFill>
                  <a:schemeClr val="tx1">
                    <a:lumMod val="75000"/>
                    <a:lumOff val="25000"/>
                  </a:schemeClr>
                </a:solidFill>
                <a:latin typeface="微软雅黑" panose="020B0503020204020204" charset="-122"/>
                <a:ea typeface="微软雅黑" panose="020B0503020204020204" charset="-122"/>
              </a:rPr>
              <a:t>年</a:t>
            </a:r>
            <a:r>
              <a:rPr lang="en-US" altLang="zh-CN" sz="1400">
                <a:solidFill>
                  <a:schemeClr val="tx1">
                    <a:lumMod val="75000"/>
                    <a:lumOff val="25000"/>
                  </a:schemeClr>
                </a:solidFill>
                <a:latin typeface="微软雅黑" panose="020B0503020204020204" charset="-122"/>
                <a:ea typeface="微软雅黑" panose="020B0503020204020204" charset="-122"/>
              </a:rPr>
              <a:t>7</a:t>
            </a:r>
            <a:r>
              <a:rPr lang="zh-CN" altLang="en-US" sz="1400">
                <a:solidFill>
                  <a:schemeClr val="tx1">
                    <a:lumMod val="75000"/>
                    <a:lumOff val="25000"/>
                  </a:schemeClr>
                </a:solidFill>
                <a:latin typeface="微软雅黑" panose="020B0503020204020204" charset="-122"/>
                <a:ea typeface="微软雅黑" panose="020B0503020204020204" charset="-122"/>
              </a:rPr>
              <a:t>月</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
        <p:nvSpPr>
          <p:cNvPr id="56" name="文本框 55"/>
          <p:cNvSpPr txBox="1"/>
          <p:nvPr>
            <p:custDataLst>
              <p:tags r:id="rId15"/>
            </p:custDataLst>
          </p:nvPr>
        </p:nvSpPr>
        <p:spPr>
          <a:xfrm>
            <a:off x="590550" y="6279198"/>
            <a:ext cx="894080" cy="306705"/>
          </a:xfrm>
          <a:prstGeom prst="rect">
            <a:avLst/>
          </a:prstGeom>
          <a:noFill/>
        </p:spPr>
        <p:txBody>
          <a:bodyPr wrap="none" rtlCol="0">
            <a:spAutoFit/>
          </a:bodyPr>
          <a:lstStyle/>
          <a:p>
            <a:pPr algn="ctr"/>
            <a:r>
              <a:rPr lang="zh-CN" altLang="en-US" sz="1400">
                <a:solidFill>
                  <a:srgbClr val="EB5838"/>
                </a:solidFill>
                <a:latin typeface="微软雅黑" panose="020B0503020204020204" charset="-122"/>
                <a:ea typeface="微软雅黑" panose="020B0503020204020204" charset="-122"/>
              </a:rPr>
              <a:t>公司成立</a:t>
            </a:r>
            <a:endParaRPr lang="zh-CN" altLang="en-US" sz="1400">
              <a:solidFill>
                <a:srgbClr val="EB5838"/>
              </a:solidFill>
              <a:latin typeface="微软雅黑" panose="020B0503020204020204" charset="-122"/>
              <a:ea typeface="微软雅黑" panose="020B0503020204020204" charset="-122"/>
            </a:endParaRPr>
          </a:p>
        </p:txBody>
      </p:sp>
      <p:cxnSp>
        <p:nvCxnSpPr>
          <p:cNvPr id="57" name="直接连接符 56"/>
          <p:cNvCxnSpPr>
            <a:stCxn id="36" idx="4"/>
            <a:endCxn id="56" idx="0"/>
          </p:cNvCxnSpPr>
          <p:nvPr/>
        </p:nvCxnSpPr>
        <p:spPr>
          <a:xfrm>
            <a:off x="1037590" y="5601335"/>
            <a:ext cx="0" cy="678180"/>
          </a:xfrm>
          <a:prstGeom prst="line">
            <a:avLst/>
          </a:prstGeom>
          <a:ln w="28575">
            <a:solidFill>
              <a:srgbClr val="035A30"/>
            </a:solidFill>
          </a:ln>
        </p:spPr>
        <p:style>
          <a:lnRef idx="1">
            <a:schemeClr val="accent1"/>
          </a:lnRef>
          <a:fillRef idx="0">
            <a:schemeClr val="accent1"/>
          </a:fillRef>
          <a:effectRef idx="0">
            <a:schemeClr val="accent1"/>
          </a:effectRef>
          <a:fontRef idx="minor">
            <a:schemeClr val="tx1"/>
          </a:fontRef>
        </p:style>
      </p:cxnSp>
      <p:sp>
        <p:nvSpPr>
          <p:cNvPr id="58" name="文本框 57"/>
          <p:cNvSpPr txBox="1"/>
          <p:nvPr>
            <p:custDataLst>
              <p:tags r:id="rId16"/>
            </p:custDataLst>
          </p:nvPr>
        </p:nvSpPr>
        <p:spPr>
          <a:xfrm>
            <a:off x="4305936" y="4909503"/>
            <a:ext cx="1059180" cy="306705"/>
          </a:xfrm>
          <a:prstGeom prst="rect">
            <a:avLst/>
          </a:prstGeom>
          <a:noFill/>
        </p:spPr>
        <p:txBody>
          <a:bodyPr wrap="none" rtlCol="0">
            <a:spAutoFit/>
          </a:bodyPr>
          <a:lstStyle/>
          <a:p>
            <a:pPr algn="ctr"/>
            <a:r>
              <a:rPr lang="en-US" altLang="zh-CN" sz="1400">
                <a:solidFill>
                  <a:schemeClr val="tx1">
                    <a:lumMod val="75000"/>
                    <a:lumOff val="25000"/>
                  </a:schemeClr>
                </a:solidFill>
                <a:latin typeface="微软雅黑" panose="020B0503020204020204" charset="-122"/>
                <a:ea typeface="微软雅黑" panose="020B0503020204020204" charset="-122"/>
              </a:rPr>
              <a:t>2021</a:t>
            </a:r>
            <a:r>
              <a:rPr lang="zh-CN" altLang="en-US" sz="1400">
                <a:solidFill>
                  <a:schemeClr val="tx1">
                    <a:lumMod val="75000"/>
                    <a:lumOff val="25000"/>
                  </a:schemeClr>
                </a:solidFill>
                <a:latin typeface="微软雅黑" panose="020B0503020204020204" charset="-122"/>
                <a:ea typeface="微软雅黑" panose="020B0503020204020204" charset="-122"/>
              </a:rPr>
              <a:t>年</a:t>
            </a:r>
            <a:r>
              <a:rPr lang="en-US" altLang="zh-CN" sz="1400">
                <a:solidFill>
                  <a:schemeClr val="tx1">
                    <a:lumMod val="75000"/>
                    <a:lumOff val="25000"/>
                  </a:schemeClr>
                </a:solidFill>
                <a:latin typeface="微软雅黑" panose="020B0503020204020204" charset="-122"/>
                <a:ea typeface="微软雅黑" panose="020B0503020204020204" charset="-122"/>
              </a:rPr>
              <a:t>6</a:t>
            </a:r>
            <a:r>
              <a:rPr lang="zh-CN" altLang="en-US" sz="1400">
                <a:solidFill>
                  <a:schemeClr val="tx1">
                    <a:lumMod val="75000"/>
                    <a:lumOff val="25000"/>
                  </a:schemeClr>
                </a:solidFill>
                <a:latin typeface="微软雅黑" panose="020B0503020204020204" charset="-122"/>
                <a:ea typeface="微软雅黑" panose="020B0503020204020204" charset="-122"/>
              </a:rPr>
              <a:t>月</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
        <p:nvSpPr>
          <p:cNvPr id="59" name="文本框 58"/>
          <p:cNvSpPr txBox="1"/>
          <p:nvPr>
            <p:custDataLst>
              <p:tags r:id="rId17"/>
            </p:custDataLst>
          </p:nvPr>
        </p:nvSpPr>
        <p:spPr>
          <a:xfrm>
            <a:off x="3944620" y="6279198"/>
            <a:ext cx="1783080" cy="306705"/>
          </a:xfrm>
          <a:prstGeom prst="rect">
            <a:avLst/>
          </a:prstGeom>
          <a:noFill/>
        </p:spPr>
        <p:txBody>
          <a:bodyPr wrap="none" rtlCol="0">
            <a:spAutoFit/>
          </a:bodyPr>
          <a:lstStyle/>
          <a:p>
            <a:pPr algn="ctr"/>
            <a:r>
              <a:rPr lang="zh-CN" altLang="en-US" sz="1400">
                <a:solidFill>
                  <a:srgbClr val="EB5838"/>
                </a:solidFill>
                <a:latin typeface="微软雅黑" panose="020B0503020204020204" charset="-122"/>
                <a:ea typeface="微软雅黑" panose="020B0503020204020204" charset="-122"/>
              </a:rPr>
              <a:t>睡眠记录仪样机测试</a:t>
            </a:r>
            <a:endParaRPr lang="zh-CN" altLang="en-US" sz="1400">
              <a:solidFill>
                <a:srgbClr val="EB5838"/>
              </a:solidFill>
              <a:latin typeface="微软雅黑" panose="020B0503020204020204" charset="-122"/>
              <a:ea typeface="微软雅黑" panose="020B0503020204020204" charset="-122"/>
            </a:endParaRPr>
          </a:p>
        </p:txBody>
      </p:sp>
      <p:cxnSp>
        <p:nvCxnSpPr>
          <p:cNvPr id="60" name="直接连接符 59"/>
          <p:cNvCxnSpPr/>
          <p:nvPr>
            <p:custDataLst>
              <p:tags r:id="rId18"/>
            </p:custDataLst>
          </p:nvPr>
        </p:nvCxnSpPr>
        <p:spPr>
          <a:xfrm>
            <a:off x="4835525" y="5601335"/>
            <a:ext cx="0" cy="678180"/>
          </a:xfrm>
          <a:prstGeom prst="line">
            <a:avLst/>
          </a:prstGeom>
          <a:ln w="28575">
            <a:solidFill>
              <a:srgbClr val="035A30"/>
            </a:solidFill>
          </a:ln>
        </p:spPr>
        <p:style>
          <a:lnRef idx="1">
            <a:schemeClr val="accent1"/>
          </a:lnRef>
          <a:fillRef idx="0">
            <a:schemeClr val="accent1"/>
          </a:fillRef>
          <a:effectRef idx="0">
            <a:schemeClr val="accent1"/>
          </a:effectRef>
          <a:fontRef idx="minor">
            <a:schemeClr val="tx1"/>
          </a:fontRef>
        </p:style>
      </p:cxnSp>
      <p:sp>
        <p:nvSpPr>
          <p:cNvPr id="61" name="文本框 60"/>
          <p:cNvSpPr txBox="1"/>
          <p:nvPr>
            <p:custDataLst>
              <p:tags r:id="rId19"/>
            </p:custDataLst>
          </p:nvPr>
        </p:nvSpPr>
        <p:spPr>
          <a:xfrm>
            <a:off x="8245476" y="4909503"/>
            <a:ext cx="777240" cy="306705"/>
          </a:xfrm>
          <a:prstGeom prst="rect">
            <a:avLst/>
          </a:prstGeom>
          <a:noFill/>
        </p:spPr>
        <p:txBody>
          <a:bodyPr wrap="none" rtlCol="0">
            <a:spAutoFit/>
          </a:bodyPr>
          <a:lstStyle/>
          <a:p>
            <a:pPr algn="ctr"/>
            <a:r>
              <a:rPr lang="en-US" altLang="zh-CN" sz="1400">
                <a:solidFill>
                  <a:schemeClr val="tx1">
                    <a:lumMod val="75000"/>
                    <a:lumOff val="25000"/>
                  </a:schemeClr>
                </a:solidFill>
                <a:latin typeface="微软雅黑" panose="020B0503020204020204" charset="-122"/>
                <a:ea typeface="微软雅黑" panose="020B0503020204020204" charset="-122"/>
              </a:rPr>
              <a:t>2022</a:t>
            </a:r>
            <a:r>
              <a:rPr lang="zh-CN" altLang="en-US" sz="1400">
                <a:solidFill>
                  <a:schemeClr val="tx1">
                    <a:lumMod val="75000"/>
                    <a:lumOff val="25000"/>
                  </a:schemeClr>
                </a:solidFill>
                <a:latin typeface="微软雅黑" panose="020B0503020204020204" charset="-122"/>
                <a:ea typeface="微软雅黑" panose="020B0503020204020204" charset="-122"/>
              </a:rPr>
              <a:t>年</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
        <p:nvSpPr>
          <p:cNvPr id="62" name="文本框 61"/>
          <p:cNvSpPr txBox="1"/>
          <p:nvPr>
            <p:custDataLst>
              <p:tags r:id="rId20"/>
            </p:custDataLst>
          </p:nvPr>
        </p:nvSpPr>
        <p:spPr>
          <a:xfrm>
            <a:off x="7653655" y="6279198"/>
            <a:ext cx="1960880" cy="306705"/>
          </a:xfrm>
          <a:prstGeom prst="rect">
            <a:avLst/>
          </a:prstGeom>
          <a:noFill/>
        </p:spPr>
        <p:txBody>
          <a:bodyPr wrap="none" rtlCol="0">
            <a:spAutoFit/>
          </a:bodyPr>
          <a:lstStyle/>
          <a:p>
            <a:pPr algn="ctr"/>
            <a:r>
              <a:rPr lang="zh-CN" altLang="en-US" sz="1400">
                <a:solidFill>
                  <a:srgbClr val="EB5838"/>
                </a:solidFill>
                <a:latin typeface="微软雅黑" panose="020B0503020204020204" charset="-122"/>
                <a:ea typeface="微软雅黑" panose="020B0503020204020204" charset="-122"/>
              </a:rPr>
              <a:t>所有产品进入试产阶段</a:t>
            </a:r>
            <a:endParaRPr lang="zh-CN" altLang="en-US" sz="1400">
              <a:solidFill>
                <a:srgbClr val="EB5838"/>
              </a:solidFill>
              <a:latin typeface="微软雅黑" panose="020B0503020204020204" charset="-122"/>
              <a:ea typeface="微软雅黑" panose="020B0503020204020204" charset="-122"/>
            </a:endParaRPr>
          </a:p>
        </p:txBody>
      </p:sp>
      <p:cxnSp>
        <p:nvCxnSpPr>
          <p:cNvPr id="63" name="直接连接符 62"/>
          <p:cNvCxnSpPr/>
          <p:nvPr>
            <p:custDataLst>
              <p:tags r:id="rId21"/>
            </p:custDataLst>
          </p:nvPr>
        </p:nvCxnSpPr>
        <p:spPr>
          <a:xfrm>
            <a:off x="8633460" y="5601335"/>
            <a:ext cx="0" cy="678180"/>
          </a:xfrm>
          <a:prstGeom prst="line">
            <a:avLst/>
          </a:prstGeom>
          <a:ln w="28575">
            <a:solidFill>
              <a:srgbClr val="035A30"/>
            </a:solidFill>
          </a:ln>
        </p:spPr>
        <p:style>
          <a:lnRef idx="1">
            <a:schemeClr val="accent1"/>
          </a:lnRef>
          <a:fillRef idx="0">
            <a:schemeClr val="accent1"/>
          </a:fillRef>
          <a:effectRef idx="0">
            <a:schemeClr val="accent1"/>
          </a:effectRef>
          <a:fontRef idx="minor">
            <a:schemeClr val="tx1"/>
          </a:fontRef>
        </p:style>
      </p:cxnSp>
      <p:sp>
        <p:nvSpPr>
          <p:cNvPr id="64" name="文本框 63"/>
          <p:cNvSpPr txBox="1"/>
          <p:nvPr>
            <p:custDataLst>
              <p:tags r:id="rId22"/>
            </p:custDataLst>
          </p:nvPr>
        </p:nvSpPr>
        <p:spPr>
          <a:xfrm>
            <a:off x="2354581" y="5736908"/>
            <a:ext cx="1163320" cy="306705"/>
          </a:xfrm>
          <a:prstGeom prst="rect">
            <a:avLst/>
          </a:prstGeom>
          <a:noFill/>
        </p:spPr>
        <p:txBody>
          <a:bodyPr wrap="none" rtlCol="0">
            <a:spAutoFit/>
          </a:bodyPr>
          <a:lstStyle/>
          <a:p>
            <a:pPr algn="ctr"/>
            <a:r>
              <a:rPr lang="en-US" altLang="zh-CN" sz="1400">
                <a:solidFill>
                  <a:schemeClr val="tx1">
                    <a:lumMod val="75000"/>
                    <a:lumOff val="25000"/>
                  </a:schemeClr>
                </a:solidFill>
                <a:latin typeface="微软雅黑" panose="020B0503020204020204" charset="-122"/>
                <a:ea typeface="微软雅黑" panose="020B0503020204020204" charset="-122"/>
              </a:rPr>
              <a:t>2020</a:t>
            </a:r>
            <a:r>
              <a:rPr lang="zh-CN" altLang="en-US" sz="1400">
                <a:solidFill>
                  <a:schemeClr val="tx1">
                    <a:lumMod val="75000"/>
                    <a:lumOff val="25000"/>
                  </a:schemeClr>
                </a:solidFill>
                <a:latin typeface="微软雅黑" panose="020B0503020204020204" charset="-122"/>
                <a:ea typeface="微软雅黑" panose="020B0503020204020204" charset="-122"/>
              </a:rPr>
              <a:t>年</a:t>
            </a:r>
            <a:r>
              <a:rPr lang="en-US" altLang="zh-CN" sz="1400">
                <a:solidFill>
                  <a:schemeClr val="tx1">
                    <a:lumMod val="75000"/>
                    <a:lumOff val="25000"/>
                  </a:schemeClr>
                </a:solidFill>
                <a:latin typeface="微软雅黑" panose="020B0503020204020204" charset="-122"/>
                <a:ea typeface="微软雅黑" panose="020B0503020204020204" charset="-122"/>
              </a:rPr>
              <a:t>10</a:t>
            </a:r>
            <a:r>
              <a:rPr lang="zh-CN" altLang="en-US" sz="1400">
                <a:solidFill>
                  <a:schemeClr val="tx1">
                    <a:lumMod val="75000"/>
                    <a:lumOff val="25000"/>
                  </a:schemeClr>
                </a:solidFill>
                <a:latin typeface="微软雅黑" panose="020B0503020204020204" charset="-122"/>
                <a:ea typeface="微软雅黑" panose="020B0503020204020204" charset="-122"/>
              </a:rPr>
              <a:t>月</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
        <p:nvSpPr>
          <p:cNvPr id="65" name="文本框 64"/>
          <p:cNvSpPr txBox="1"/>
          <p:nvPr>
            <p:custDataLst>
              <p:tags r:id="rId23"/>
            </p:custDataLst>
          </p:nvPr>
        </p:nvSpPr>
        <p:spPr>
          <a:xfrm>
            <a:off x="6153786" y="5738813"/>
            <a:ext cx="1163320" cy="306705"/>
          </a:xfrm>
          <a:prstGeom prst="rect">
            <a:avLst/>
          </a:prstGeom>
          <a:noFill/>
        </p:spPr>
        <p:txBody>
          <a:bodyPr wrap="none" rtlCol="0">
            <a:spAutoFit/>
          </a:bodyPr>
          <a:lstStyle/>
          <a:p>
            <a:pPr algn="ctr"/>
            <a:r>
              <a:rPr lang="en-US" altLang="zh-CN" sz="1400">
                <a:solidFill>
                  <a:schemeClr val="tx1">
                    <a:lumMod val="75000"/>
                    <a:lumOff val="25000"/>
                  </a:schemeClr>
                </a:solidFill>
                <a:latin typeface="微软雅黑" panose="020B0503020204020204" charset="-122"/>
                <a:ea typeface="微软雅黑" panose="020B0503020204020204" charset="-122"/>
              </a:rPr>
              <a:t>2021</a:t>
            </a:r>
            <a:r>
              <a:rPr lang="zh-CN" altLang="en-US" sz="1400">
                <a:solidFill>
                  <a:schemeClr val="tx1">
                    <a:lumMod val="75000"/>
                    <a:lumOff val="25000"/>
                  </a:schemeClr>
                </a:solidFill>
                <a:latin typeface="微软雅黑" panose="020B0503020204020204" charset="-122"/>
                <a:ea typeface="微软雅黑" panose="020B0503020204020204" charset="-122"/>
              </a:rPr>
              <a:t>年</a:t>
            </a:r>
            <a:r>
              <a:rPr lang="en-US" altLang="zh-CN" sz="1400">
                <a:solidFill>
                  <a:schemeClr val="tx1">
                    <a:lumMod val="75000"/>
                    <a:lumOff val="25000"/>
                  </a:schemeClr>
                </a:solidFill>
                <a:latin typeface="微软雅黑" panose="020B0503020204020204" charset="-122"/>
                <a:ea typeface="微软雅黑" panose="020B0503020204020204" charset="-122"/>
              </a:rPr>
              <a:t>12</a:t>
            </a:r>
            <a:r>
              <a:rPr lang="zh-CN" altLang="en-US" sz="1400">
                <a:solidFill>
                  <a:schemeClr val="tx1">
                    <a:lumMod val="75000"/>
                    <a:lumOff val="25000"/>
                  </a:schemeClr>
                </a:solidFill>
                <a:latin typeface="微软雅黑" panose="020B0503020204020204" charset="-122"/>
                <a:ea typeface="微软雅黑" panose="020B0503020204020204" charset="-122"/>
              </a:rPr>
              <a:t>月</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
        <p:nvSpPr>
          <p:cNvPr id="66" name="文本框 65"/>
          <p:cNvSpPr txBox="1"/>
          <p:nvPr>
            <p:custDataLst>
              <p:tags r:id="rId24"/>
            </p:custDataLst>
          </p:nvPr>
        </p:nvSpPr>
        <p:spPr>
          <a:xfrm>
            <a:off x="10146031" y="5741988"/>
            <a:ext cx="777240" cy="306705"/>
          </a:xfrm>
          <a:prstGeom prst="rect">
            <a:avLst/>
          </a:prstGeom>
          <a:noFill/>
        </p:spPr>
        <p:txBody>
          <a:bodyPr wrap="none" rtlCol="0">
            <a:spAutoFit/>
          </a:bodyPr>
          <a:lstStyle/>
          <a:p>
            <a:pPr algn="ctr"/>
            <a:r>
              <a:rPr lang="en-US" altLang="zh-CN" sz="1400">
                <a:solidFill>
                  <a:schemeClr val="tx1">
                    <a:lumMod val="75000"/>
                    <a:lumOff val="25000"/>
                  </a:schemeClr>
                </a:solidFill>
                <a:latin typeface="微软雅黑" panose="020B0503020204020204" charset="-122"/>
                <a:ea typeface="微软雅黑" panose="020B0503020204020204" charset="-122"/>
              </a:rPr>
              <a:t>2023</a:t>
            </a:r>
            <a:r>
              <a:rPr lang="zh-CN" altLang="en-US" sz="1400">
                <a:solidFill>
                  <a:schemeClr val="tx1">
                    <a:lumMod val="75000"/>
                    <a:lumOff val="25000"/>
                  </a:schemeClr>
                </a:solidFill>
                <a:latin typeface="微软雅黑" panose="020B0503020204020204" charset="-122"/>
                <a:ea typeface="微软雅黑" panose="020B0503020204020204" charset="-122"/>
              </a:rPr>
              <a:t>年</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
        <p:nvSpPr>
          <p:cNvPr id="67" name="文本框 66"/>
          <p:cNvSpPr txBox="1"/>
          <p:nvPr>
            <p:custDataLst>
              <p:tags r:id="rId25"/>
            </p:custDataLst>
          </p:nvPr>
        </p:nvSpPr>
        <p:spPr>
          <a:xfrm>
            <a:off x="1882140" y="4357053"/>
            <a:ext cx="2138680" cy="306705"/>
          </a:xfrm>
          <a:prstGeom prst="rect">
            <a:avLst/>
          </a:prstGeom>
          <a:noFill/>
        </p:spPr>
        <p:txBody>
          <a:bodyPr wrap="none" rtlCol="0">
            <a:spAutoFit/>
          </a:bodyPr>
          <a:lstStyle/>
          <a:p>
            <a:pPr algn="ctr"/>
            <a:r>
              <a:rPr lang="zh-CN" altLang="en-US" sz="1400">
                <a:solidFill>
                  <a:srgbClr val="EB5838"/>
                </a:solidFill>
                <a:latin typeface="微软雅黑" panose="020B0503020204020204" charset="-122"/>
                <a:ea typeface="微软雅黑" panose="020B0503020204020204" charset="-122"/>
              </a:rPr>
              <a:t>完成毫米波雷达算法测试</a:t>
            </a:r>
            <a:endParaRPr lang="zh-CN" altLang="en-US" sz="1400">
              <a:solidFill>
                <a:srgbClr val="EB5838"/>
              </a:solidFill>
              <a:latin typeface="微软雅黑" panose="020B0503020204020204" charset="-122"/>
              <a:ea typeface="微软雅黑" panose="020B0503020204020204" charset="-122"/>
            </a:endParaRPr>
          </a:p>
        </p:txBody>
      </p:sp>
      <p:cxnSp>
        <p:nvCxnSpPr>
          <p:cNvPr id="68" name="直接连接符 67"/>
          <p:cNvCxnSpPr/>
          <p:nvPr>
            <p:custDataLst>
              <p:tags r:id="rId26"/>
            </p:custDataLst>
          </p:nvPr>
        </p:nvCxnSpPr>
        <p:spPr>
          <a:xfrm>
            <a:off x="2936875" y="4694555"/>
            <a:ext cx="0" cy="678180"/>
          </a:xfrm>
          <a:prstGeom prst="line">
            <a:avLst/>
          </a:prstGeom>
          <a:ln w="28575">
            <a:solidFill>
              <a:srgbClr val="035A30"/>
            </a:solidFill>
          </a:ln>
        </p:spPr>
        <p:style>
          <a:lnRef idx="1">
            <a:schemeClr val="accent1"/>
          </a:lnRef>
          <a:fillRef idx="0">
            <a:schemeClr val="accent1"/>
          </a:fillRef>
          <a:effectRef idx="0">
            <a:schemeClr val="accent1"/>
          </a:effectRef>
          <a:fontRef idx="minor">
            <a:schemeClr val="tx1"/>
          </a:fontRef>
        </p:style>
      </p:cxnSp>
      <p:sp>
        <p:nvSpPr>
          <p:cNvPr id="69" name="文本框 68"/>
          <p:cNvSpPr txBox="1"/>
          <p:nvPr>
            <p:custDataLst>
              <p:tags r:id="rId27"/>
            </p:custDataLst>
          </p:nvPr>
        </p:nvSpPr>
        <p:spPr>
          <a:xfrm>
            <a:off x="5488305" y="4357053"/>
            <a:ext cx="2494280" cy="306705"/>
          </a:xfrm>
          <a:prstGeom prst="rect">
            <a:avLst/>
          </a:prstGeom>
          <a:noFill/>
        </p:spPr>
        <p:txBody>
          <a:bodyPr wrap="none" rtlCol="0">
            <a:spAutoFit/>
          </a:bodyPr>
          <a:lstStyle/>
          <a:p>
            <a:pPr algn="ctr"/>
            <a:r>
              <a:rPr lang="zh-CN" altLang="en-US" sz="1400">
                <a:solidFill>
                  <a:srgbClr val="EB5838"/>
                </a:solidFill>
                <a:latin typeface="微软雅黑" panose="020B0503020204020204" charset="-122"/>
                <a:ea typeface="微软雅黑" panose="020B0503020204020204" charset="-122"/>
              </a:rPr>
              <a:t>睡眠记录仪产品进入试产阶段</a:t>
            </a:r>
            <a:endParaRPr lang="zh-CN" altLang="en-US" sz="1400">
              <a:solidFill>
                <a:srgbClr val="EB5838"/>
              </a:solidFill>
              <a:latin typeface="微软雅黑" panose="020B0503020204020204" charset="-122"/>
              <a:ea typeface="微软雅黑" panose="020B0503020204020204" charset="-122"/>
            </a:endParaRPr>
          </a:p>
        </p:txBody>
      </p:sp>
      <p:cxnSp>
        <p:nvCxnSpPr>
          <p:cNvPr id="70" name="直接连接符 69"/>
          <p:cNvCxnSpPr/>
          <p:nvPr>
            <p:custDataLst>
              <p:tags r:id="rId28"/>
            </p:custDataLst>
          </p:nvPr>
        </p:nvCxnSpPr>
        <p:spPr>
          <a:xfrm>
            <a:off x="6734810" y="4694555"/>
            <a:ext cx="0" cy="678180"/>
          </a:xfrm>
          <a:prstGeom prst="line">
            <a:avLst/>
          </a:prstGeom>
          <a:ln w="28575">
            <a:solidFill>
              <a:srgbClr val="035A30"/>
            </a:solidFill>
          </a:ln>
        </p:spPr>
        <p:style>
          <a:lnRef idx="1">
            <a:schemeClr val="accent1"/>
          </a:lnRef>
          <a:fillRef idx="0">
            <a:schemeClr val="accent1"/>
          </a:fillRef>
          <a:effectRef idx="0">
            <a:schemeClr val="accent1"/>
          </a:effectRef>
          <a:fontRef idx="minor">
            <a:schemeClr val="tx1"/>
          </a:fontRef>
        </p:style>
      </p:cxnSp>
      <p:sp>
        <p:nvSpPr>
          <p:cNvPr id="71" name="文本框 70"/>
          <p:cNvSpPr txBox="1"/>
          <p:nvPr>
            <p:custDataLst>
              <p:tags r:id="rId29"/>
            </p:custDataLst>
          </p:nvPr>
        </p:nvSpPr>
        <p:spPr>
          <a:xfrm>
            <a:off x="9641840" y="4357053"/>
            <a:ext cx="1783080" cy="306705"/>
          </a:xfrm>
          <a:prstGeom prst="rect">
            <a:avLst/>
          </a:prstGeom>
          <a:noFill/>
        </p:spPr>
        <p:txBody>
          <a:bodyPr wrap="none" rtlCol="0">
            <a:spAutoFit/>
          </a:bodyPr>
          <a:lstStyle/>
          <a:p>
            <a:pPr algn="ctr"/>
            <a:r>
              <a:rPr lang="zh-CN" altLang="en-US" sz="1400">
                <a:solidFill>
                  <a:srgbClr val="EB5838"/>
                </a:solidFill>
                <a:latin typeface="微软雅黑" panose="020B0503020204020204" charset="-122"/>
                <a:ea typeface="微软雅黑" panose="020B0503020204020204" charset="-122"/>
              </a:rPr>
              <a:t>销售额预计达数百万</a:t>
            </a:r>
            <a:endParaRPr lang="zh-CN" altLang="en-US" sz="1400">
              <a:solidFill>
                <a:srgbClr val="EB5838"/>
              </a:solidFill>
              <a:latin typeface="微软雅黑" panose="020B0503020204020204" charset="-122"/>
              <a:ea typeface="微软雅黑" panose="020B0503020204020204" charset="-122"/>
            </a:endParaRPr>
          </a:p>
        </p:txBody>
      </p:sp>
      <p:cxnSp>
        <p:nvCxnSpPr>
          <p:cNvPr id="72" name="直接连接符 71"/>
          <p:cNvCxnSpPr/>
          <p:nvPr>
            <p:custDataLst>
              <p:tags r:id="rId30"/>
            </p:custDataLst>
          </p:nvPr>
        </p:nvCxnSpPr>
        <p:spPr>
          <a:xfrm>
            <a:off x="10534015" y="4694555"/>
            <a:ext cx="0" cy="678180"/>
          </a:xfrm>
          <a:prstGeom prst="line">
            <a:avLst/>
          </a:prstGeom>
          <a:ln w="28575">
            <a:solidFill>
              <a:srgbClr val="035A3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sz="2800" b="1">
                <a:solidFill>
                  <a:srgbClr val="035A30"/>
                </a:solidFill>
                <a:latin typeface="微软雅黑" panose="020B0503020204020204" charset="-122"/>
                <a:ea typeface="微软雅黑" panose="020B0503020204020204" charset="-122"/>
              </a:rPr>
              <a:t>核心团队</a:t>
            </a:r>
            <a:endParaRPr lang="zh-CN"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1125220" y="1395095"/>
            <a:ext cx="9928225" cy="506730"/>
          </a:xfrm>
          <a:prstGeom prst="rect">
            <a:avLst/>
          </a:prstGeom>
          <a:solidFill>
            <a:schemeClr val="bg1"/>
          </a:solidFill>
        </p:spPr>
        <p:txBody>
          <a:bodyPr wrap="square" rtlCol="0">
            <a:spAutoFit/>
          </a:bodyPr>
          <a:lstStyle/>
          <a:p>
            <a:pPr algn="ctr">
              <a:lnSpc>
                <a:spcPct val="90000"/>
              </a:lnSpc>
            </a:pPr>
            <a:r>
              <a:rPr lang="zh-CN" sz="3000">
                <a:solidFill>
                  <a:schemeClr val="tx1">
                    <a:lumMod val="75000"/>
                    <a:lumOff val="25000"/>
                  </a:schemeClr>
                </a:solidFill>
                <a:latin typeface="微软雅黑" panose="020B0503020204020204" charset="-122"/>
                <a:ea typeface="微软雅黑" panose="020B0503020204020204" charset="-122"/>
              </a:rPr>
              <a:t>专业的毫米波雷达技术团队，深耕算法研究10余年</a:t>
            </a:r>
            <a:endParaRPr lang="zh-CN" altLang="en-US" sz="3000">
              <a:solidFill>
                <a:schemeClr val="tx1">
                  <a:lumMod val="75000"/>
                  <a:lumOff val="25000"/>
                </a:schemeClr>
              </a:solidFill>
              <a:latin typeface="微软雅黑" panose="020B0503020204020204" charset="-122"/>
              <a:ea typeface="微软雅黑" panose="020B0503020204020204" charset="-122"/>
            </a:endParaRPr>
          </a:p>
        </p:txBody>
      </p:sp>
      <p:sp>
        <p:nvSpPr>
          <p:cNvPr id="2" name="椭圆 1"/>
          <p:cNvSpPr/>
          <p:nvPr/>
        </p:nvSpPr>
        <p:spPr>
          <a:xfrm>
            <a:off x="1131570" y="2293938"/>
            <a:ext cx="1263015" cy="1263015"/>
          </a:xfrm>
          <a:prstGeom prst="ellipse">
            <a:avLst/>
          </a:prstGeom>
          <a:blipFill rotWithShape="1">
            <a:blip r:embed="rId7" cstate="prin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8"/>
            </p:custDataLst>
          </p:nvPr>
        </p:nvSpPr>
        <p:spPr>
          <a:xfrm>
            <a:off x="4034790" y="2293938"/>
            <a:ext cx="1263015" cy="1263015"/>
          </a:xfrm>
          <a:prstGeom prst="ellipse">
            <a:avLst/>
          </a:prstGeom>
          <a:blipFill rotWithShape="1">
            <a:blip r:embed="rId9" cstate="prin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custDataLst>
              <p:tags r:id="rId10"/>
            </p:custDataLst>
          </p:nvPr>
        </p:nvSpPr>
        <p:spPr>
          <a:xfrm>
            <a:off x="6912610" y="2293938"/>
            <a:ext cx="1263015" cy="1263015"/>
          </a:xfrm>
          <a:prstGeom prst="ellipse">
            <a:avLst/>
          </a:prstGeom>
          <a:blipFill rotWithShape="1">
            <a:blip r:embed="rId11" cstate="prin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custDataLst>
              <p:tags r:id="rId12"/>
            </p:custDataLst>
          </p:nvPr>
        </p:nvSpPr>
        <p:spPr>
          <a:xfrm>
            <a:off x="9568180" y="2293938"/>
            <a:ext cx="1263015" cy="1263015"/>
          </a:xfrm>
          <a:prstGeom prst="ellipse">
            <a:avLst/>
          </a:prstGeom>
          <a:blipFill rotWithShape="1">
            <a:blip r:embed="rId13" cstate="prin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14"/>
            </p:custDataLst>
          </p:nvPr>
        </p:nvSpPr>
        <p:spPr>
          <a:xfrm>
            <a:off x="1417956" y="3631883"/>
            <a:ext cx="690880" cy="398780"/>
          </a:xfrm>
          <a:prstGeom prst="rect">
            <a:avLst/>
          </a:prstGeom>
          <a:noFill/>
        </p:spPr>
        <p:txBody>
          <a:bodyPr wrap="none" rtlCol="0">
            <a:spAutoFit/>
          </a:bodyPr>
          <a:lstStyle/>
          <a:p>
            <a:pPr algn="ctr"/>
            <a:r>
              <a:rPr lang="zh-CN" sz="2000" b="1" i="1">
                <a:solidFill>
                  <a:schemeClr val="tx1">
                    <a:lumMod val="75000"/>
                    <a:lumOff val="25000"/>
                  </a:schemeClr>
                </a:solidFill>
                <a:latin typeface="微软雅黑" panose="020B0503020204020204" charset="-122"/>
                <a:ea typeface="微软雅黑" panose="020B0503020204020204" charset="-122"/>
              </a:rPr>
              <a:t>徐攀</a:t>
            </a:r>
            <a:endParaRPr lang="zh-CN" sz="2000" b="1" i="1">
              <a:solidFill>
                <a:schemeClr val="tx1">
                  <a:lumMod val="75000"/>
                  <a:lumOff val="25000"/>
                </a:schemeClr>
              </a:solidFill>
              <a:latin typeface="微软雅黑" panose="020B0503020204020204" charset="-122"/>
              <a:ea typeface="微软雅黑" panose="020B0503020204020204" charset="-122"/>
            </a:endParaRPr>
          </a:p>
        </p:txBody>
      </p:sp>
      <p:sp>
        <p:nvSpPr>
          <p:cNvPr id="9" name="文本框 8"/>
          <p:cNvSpPr txBox="1"/>
          <p:nvPr>
            <p:custDataLst>
              <p:tags r:id="rId15"/>
            </p:custDataLst>
          </p:nvPr>
        </p:nvSpPr>
        <p:spPr>
          <a:xfrm>
            <a:off x="4194176" y="3631883"/>
            <a:ext cx="944880" cy="398780"/>
          </a:xfrm>
          <a:prstGeom prst="rect">
            <a:avLst/>
          </a:prstGeom>
          <a:noFill/>
        </p:spPr>
        <p:txBody>
          <a:bodyPr wrap="none" rtlCol="0">
            <a:spAutoFit/>
          </a:bodyPr>
          <a:lstStyle/>
          <a:p>
            <a:pPr algn="ctr"/>
            <a:r>
              <a:rPr lang="zh-CN" sz="2000" b="1" i="1">
                <a:solidFill>
                  <a:schemeClr val="tx1">
                    <a:lumMod val="75000"/>
                    <a:lumOff val="25000"/>
                  </a:schemeClr>
                </a:solidFill>
                <a:latin typeface="微软雅黑" panose="020B0503020204020204" charset="-122"/>
                <a:ea typeface="微软雅黑" panose="020B0503020204020204" charset="-122"/>
              </a:rPr>
              <a:t>周建华</a:t>
            </a:r>
            <a:endParaRPr lang="zh-CN" sz="2000" b="1" i="1">
              <a:solidFill>
                <a:schemeClr val="tx1">
                  <a:lumMod val="75000"/>
                  <a:lumOff val="25000"/>
                </a:schemeClr>
              </a:solidFill>
              <a:latin typeface="微软雅黑" panose="020B0503020204020204" charset="-122"/>
              <a:ea typeface="微软雅黑" panose="020B0503020204020204" charset="-122"/>
            </a:endParaRPr>
          </a:p>
        </p:txBody>
      </p:sp>
      <p:sp>
        <p:nvSpPr>
          <p:cNvPr id="10" name="文本框 9"/>
          <p:cNvSpPr txBox="1"/>
          <p:nvPr>
            <p:custDataLst>
              <p:tags r:id="rId16"/>
            </p:custDataLst>
          </p:nvPr>
        </p:nvSpPr>
        <p:spPr>
          <a:xfrm>
            <a:off x="7071996" y="3631883"/>
            <a:ext cx="944880" cy="398780"/>
          </a:xfrm>
          <a:prstGeom prst="rect">
            <a:avLst/>
          </a:prstGeom>
          <a:noFill/>
        </p:spPr>
        <p:txBody>
          <a:bodyPr wrap="none" rtlCol="0">
            <a:spAutoFit/>
          </a:bodyPr>
          <a:lstStyle/>
          <a:p>
            <a:pPr algn="ctr"/>
            <a:r>
              <a:rPr lang="zh-CN" sz="2000" b="1" i="1">
                <a:solidFill>
                  <a:schemeClr val="tx1">
                    <a:lumMod val="75000"/>
                    <a:lumOff val="25000"/>
                  </a:schemeClr>
                </a:solidFill>
                <a:latin typeface="微软雅黑" panose="020B0503020204020204" charset="-122"/>
                <a:ea typeface="微软雅黑" panose="020B0503020204020204" charset="-122"/>
              </a:rPr>
              <a:t>阳召成</a:t>
            </a:r>
            <a:endParaRPr lang="zh-CN" sz="2000" b="1" i="1">
              <a:solidFill>
                <a:schemeClr val="tx1">
                  <a:lumMod val="75000"/>
                  <a:lumOff val="25000"/>
                </a:schemeClr>
              </a:solidFill>
              <a:latin typeface="微软雅黑" panose="020B0503020204020204" charset="-122"/>
              <a:ea typeface="微软雅黑" panose="020B0503020204020204" charset="-122"/>
            </a:endParaRPr>
          </a:p>
        </p:txBody>
      </p:sp>
      <p:sp>
        <p:nvSpPr>
          <p:cNvPr id="11" name="文本框 10"/>
          <p:cNvSpPr txBox="1"/>
          <p:nvPr>
            <p:custDataLst>
              <p:tags r:id="rId17"/>
            </p:custDataLst>
          </p:nvPr>
        </p:nvSpPr>
        <p:spPr>
          <a:xfrm>
            <a:off x="9623109" y="3631883"/>
            <a:ext cx="1153795" cy="398780"/>
          </a:xfrm>
          <a:prstGeom prst="rect">
            <a:avLst/>
          </a:prstGeom>
          <a:noFill/>
        </p:spPr>
        <p:txBody>
          <a:bodyPr wrap="none" rtlCol="0">
            <a:spAutoFit/>
          </a:bodyPr>
          <a:lstStyle/>
          <a:p>
            <a:pPr algn="ctr"/>
            <a:r>
              <a:rPr lang="zh-CN" sz="2000" b="1" i="1">
                <a:solidFill>
                  <a:schemeClr val="tx1">
                    <a:lumMod val="75000"/>
                    <a:lumOff val="25000"/>
                  </a:schemeClr>
                </a:solidFill>
                <a:latin typeface="微软雅黑" panose="020B0503020204020204" charset="-122"/>
                <a:ea typeface="微软雅黑" panose="020B0503020204020204" charset="-122"/>
              </a:rPr>
              <a:t>Cristina</a:t>
            </a:r>
            <a:endParaRPr lang="zh-CN" sz="2000" b="1" i="1">
              <a:solidFill>
                <a:schemeClr val="tx1">
                  <a:lumMod val="75000"/>
                  <a:lumOff val="25000"/>
                </a:schemeClr>
              </a:solidFill>
              <a:latin typeface="微软雅黑" panose="020B0503020204020204" charset="-122"/>
              <a:ea typeface="微软雅黑" panose="020B0503020204020204" charset="-122"/>
            </a:endParaRPr>
          </a:p>
        </p:txBody>
      </p:sp>
      <p:sp>
        <p:nvSpPr>
          <p:cNvPr id="13" name="文本框 12"/>
          <p:cNvSpPr txBox="1"/>
          <p:nvPr>
            <p:custDataLst>
              <p:tags r:id="rId18"/>
            </p:custDataLst>
          </p:nvPr>
        </p:nvSpPr>
        <p:spPr>
          <a:xfrm>
            <a:off x="1109664" y="4023043"/>
            <a:ext cx="1307465" cy="337185"/>
          </a:xfrm>
          <a:prstGeom prst="rect">
            <a:avLst/>
          </a:prstGeom>
          <a:noFill/>
        </p:spPr>
        <p:txBody>
          <a:bodyPr wrap="none" rtlCol="0">
            <a:spAutoFit/>
          </a:bodyPr>
          <a:lstStyle/>
          <a:p>
            <a:pPr algn="ctr"/>
            <a:r>
              <a:rPr lang="zh-CN" sz="1600" b="1" i="1">
                <a:solidFill>
                  <a:srgbClr val="035A30"/>
                </a:solidFill>
                <a:latin typeface="微软雅黑" panose="020B0503020204020204" charset="-122"/>
                <a:ea typeface="微软雅黑" panose="020B0503020204020204" charset="-122"/>
              </a:rPr>
              <a:t>创始人/CEO</a:t>
            </a:r>
            <a:endParaRPr lang="zh-CN" sz="1600" b="1" i="1">
              <a:solidFill>
                <a:srgbClr val="035A30"/>
              </a:solidFill>
              <a:latin typeface="微软雅黑" panose="020B0503020204020204" charset="-122"/>
              <a:ea typeface="微软雅黑" panose="020B0503020204020204" charset="-122"/>
            </a:endParaRPr>
          </a:p>
        </p:txBody>
      </p:sp>
      <p:sp>
        <p:nvSpPr>
          <p:cNvPr id="16" name="文本框 15"/>
          <p:cNvSpPr txBox="1"/>
          <p:nvPr>
            <p:custDataLst>
              <p:tags r:id="rId19"/>
            </p:custDataLst>
          </p:nvPr>
        </p:nvSpPr>
        <p:spPr>
          <a:xfrm>
            <a:off x="4381819" y="4032568"/>
            <a:ext cx="612775" cy="337185"/>
          </a:xfrm>
          <a:prstGeom prst="rect">
            <a:avLst/>
          </a:prstGeom>
          <a:noFill/>
        </p:spPr>
        <p:txBody>
          <a:bodyPr wrap="none" rtlCol="0">
            <a:spAutoFit/>
          </a:bodyPr>
          <a:lstStyle/>
          <a:p>
            <a:pPr algn="ctr"/>
            <a:r>
              <a:rPr lang="zh-CN" sz="1600" b="1" i="1">
                <a:solidFill>
                  <a:srgbClr val="035A30"/>
                </a:solidFill>
                <a:latin typeface="微软雅黑" panose="020B0503020204020204" charset="-122"/>
                <a:ea typeface="微软雅黑" panose="020B0503020204020204" charset="-122"/>
              </a:rPr>
              <a:t>C</a:t>
            </a:r>
            <a:r>
              <a:rPr lang="en-US" altLang="zh-CN" sz="1600" b="1" i="1">
                <a:solidFill>
                  <a:srgbClr val="035A30"/>
                </a:solidFill>
                <a:latin typeface="微软雅黑" panose="020B0503020204020204" charset="-122"/>
                <a:ea typeface="微软雅黑" panose="020B0503020204020204" charset="-122"/>
              </a:rPr>
              <a:t>T</a:t>
            </a:r>
            <a:r>
              <a:rPr lang="zh-CN" sz="1600" b="1" i="1">
                <a:solidFill>
                  <a:srgbClr val="035A30"/>
                </a:solidFill>
                <a:latin typeface="微软雅黑" panose="020B0503020204020204" charset="-122"/>
                <a:ea typeface="微软雅黑" panose="020B0503020204020204" charset="-122"/>
              </a:rPr>
              <a:t>O</a:t>
            </a:r>
            <a:endParaRPr lang="zh-CN" sz="1600" b="1" i="1">
              <a:solidFill>
                <a:srgbClr val="035A30"/>
              </a:solidFill>
              <a:latin typeface="微软雅黑" panose="020B0503020204020204" charset="-122"/>
              <a:ea typeface="微软雅黑" panose="020B0503020204020204" charset="-122"/>
            </a:endParaRPr>
          </a:p>
        </p:txBody>
      </p:sp>
      <p:sp>
        <p:nvSpPr>
          <p:cNvPr id="17" name="文本框 16"/>
          <p:cNvSpPr txBox="1"/>
          <p:nvPr>
            <p:custDataLst>
              <p:tags r:id="rId20"/>
            </p:custDataLst>
          </p:nvPr>
        </p:nvSpPr>
        <p:spPr>
          <a:xfrm>
            <a:off x="6939143" y="4021773"/>
            <a:ext cx="1210588" cy="338554"/>
          </a:xfrm>
          <a:prstGeom prst="rect">
            <a:avLst/>
          </a:prstGeom>
          <a:noFill/>
        </p:spPr>
        <p:txBody>
          <a:bodyPr wrap="none" rtlCol="0">
            <a:spAutoFit/>
          </a:bodyPr>
          <a:lstStyle/>
          <a:p>
            <a:pPr algn="ctr"/>
            <a:r>
              <a:rPr lang="zh-CN" altLang="en-US" sz="1600" b="1" i="1" dirty="0">
                <a:solidFill>
                  <a:srgbClr val="035A30"/>
                </a:solidFill>
                <a:latin typeface="微软雅黑" panose="020B0503020204020204" charset="-122"/>
                <a:ea typeface="微软雅黑" panose="020B0503020204020204" charset="-122"/>
              </a:rPr>
              <a:t>首席科学家</a:t>
            </a:r>
            <a:endParaRPr lang="zh-CN" sz="1600" b="1" i="1" dirty="0">
              <a:solidFill>
                <a:srgbClr val="035A30"/>
              </a:solidFill>
              <a:latin typeface="微软雅黑" panose="020B0503020204020204" charset="-122"/>
              <a:ea typeface="微软雅黑" panose="020B0503020204020204" charset="-122"/>
            </a:endParaRPr>
          </a:p>
        </p:txBody>
      </p:sp>
      <p:sp>
        <p:nvSpPr>
          <p:cNvPr id="19" name="文本框 18"/>
          <p:cNvSpPr txBox="1"/>
          <p:nvPr>
            <p:custDataLst>
              <p:tags r:id="rId21"/>
            </p:custDataLst>
          </p:nvPr>
        </p:nvSpPr>
        <p:spPr>
          <a:xfrm>
            <a:off x="9703437" y="4023043"/>
            <a:ext cx="995680" cy="337185"/>
          </a:xfrm>
          <a:prstGeom prst="rect">
            <a:avLst/>
          </a:prstGeom>
          <a:noFill/>
        </p:spPr>
        <p:txBody>
          <a:bodyPr wrap="none" rtlCol="0">
            <a:spAutoFit/>
          </a:bodyPr>
          <a:lstStyle/>
          <a:p>
            <a:pPr algn="ctr"/>
            <a:r>
              <a:rPr lang="zh-CN" sz="1600" b="1" i="1">
                <a:solidFill>
                  <a:srgbClr val="035A30"/>
                </a:solidFill>
                <a:latin typeface="微软雅黑" panose="020B0503020204020204" charset="-122"/>
                <a:ea typeface="微软雅黑" panose="020B0503020204020204" charset="-122"/>
              </a:rPr>
              <a:t>销售总监</a:t>
            </a:r>
            <a:endParaRPr lang="zh-CN" sz="1600" b="1" i="1">
              <a:solidFill>
                <a:srgbClr val="035A30"/>
              </a:solidFill>
              <a:latin typeface="微软雅黑" panose="020B0503020204020204" charset="-122"/>
              <a:ea typeface="微软雅黑" panose="020B0503020204020204" charset="-122"/>
            </a:endParaRPr>
          </a:p>
        </p:txBody>
      </p:sp>
      <p:cxnSp>
        <p:nvCxnSpPr>
          <p:cNvPr id="32" name="直接连接符 31"/>
          <p:cNvCxnSpPr/>
          <p:nvPr>
            <p:custDataLst>
              <p:tags r:id="rId22"/>
            </p:custDataLst>
          </p:nvPr>
        </p:nvCxnSpPr>
        <p:spPr>
          <a:xfrm>
            <a:off x="3023870" y="3175000"/>
            <a:ext cx="0" cy="219837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23"/>
            </p:custDataLst>
          </p:nvPr>
        </p:nvCxnSpPr>
        <p:spPr>
          <a:xfrm>
            <a:off x="6048375" y="3175000"/>
            <a:ext cx="0" cy="219837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4"/>
            </p:custDataLst>
          </p:nvPr>
        </p:nvCxnSpPr>
        <p:spPr>
          <a:xfrm>
            <a:off x="8919210" y="3175000"/>
            <a:ext cx="0" cy="219837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25"/>
            </p:custDataLst>
          </p:nvPr>
        </p:nvSpPr>
        <p:spPr>
          <a:xfrm>
            <a:off x="691515" y="4504690"/>
            <a:ext cx="2143125" cy="1865126"/>
          </a:xfrm>
          <a:prstGeom prst="rect">
            <a:avLst/>
          </a:prstGeom>
          <a:noFill/>
        </p:spPr>
        <p:txBody>
          <a:bodyPr wrap="square" rtlCol="0">
            <a:spAutoFit/>
          </a:bodyPr>
          <a:lstStyle/>
          <a:p>
            <a:pPr marL="171450" indent="-171450" algn="l">
              <a:lnSpc>
                <a:spcPct val="120000"/>
              </a:lnSpc>
              <a:buFont typeface="Wingdings" panose="05000000000000000000" charset="0"/>
              <a:buChar char="l"/>
            </a:pPr>
            <a:r>
              <a:rPr sz="1200" dirty="0" err="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中国科学技术大学毕业</a:t>
            </a:r>
            <a:endPar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超15年消费电子产品研发及创业、企业管理经验</a:t>
            </a:r>
            <a:endPar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dirty="0" err="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原荷兰ASML</a:t>
            </a:r>
            <a:r>
              <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sz="1200" dirty="0" err="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研发工程师</a:t>
            </a:r>
            <a:endPar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原慧为智能（已上市）创始合伙人</a:t>
            </a:r>
            <a:endPar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dirty="0" err="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原吉芯微电子创始人</a:t>
            </a:r>
            <a:endPar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占股55%</a:t>
            </a:r>
            <a:endParaRPr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custDataLst>
              <p:tags r:id="rId26"/>
            </p:custDataLst>
          </p:nvPr>
        </p:nvSpPr>
        <p:spPr>
          <a:xfrm>
            <a:off x="3454400" y="4504690"/>
            <a:ext cx="2416175" cy="1196975"/>
          </a:xfrm>
          <a:prstGeom prst="rect">
            <a:avLst/>
          </a:prstGeom>
          <a:noFill/>
        </p:spPr>
        <p:txBody>
          <a:bodyPr wrap="square" rtlCol="0">
            <a:spAutoFit/>
          </a:bodyPr>
          <a:lstStyle/>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深圳大学讲师</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多家公司技术顾问</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超20年电子产品与项目设计、研发与管理经验</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占股25%</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custDataLst>
              <p:tags r:id="rId27"/>
            </p:custDataLst>
          </p:nvPr>
        </p:nvSpPr>
        <p:spPr>
          <a:xfrm>
            <a:off x="6226810" y="4504690"/>
            <a:ext cx="2593340" cy="1861185"/>
          </a:xfrm>
          <a:prstGeom prst="rect">
            <a:avLst/>
          </a:prstGeom>
          <a:noFill/>
        </p:spPr>
        <p:txBody>
          <a:bodyPr wrap="square" rtlCol="0">
            <a:spAutoFit/>
          </a:bodyPr>
          <a:lstStyle/>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国防科大博士</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深圳大学副教授</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深圳海外高层次</a:t>
            </a: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、孔雀</a:t>
            </a: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人才</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师从中央候补委员、国防科大</a:t>
            </a: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校长</a:t>
            </a: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黎湘院士</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拥有15年雷达智能感知算法研发经验</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占股20%</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3" name="文本框 32"/>
          <p:cNvSpPr txBox="1"/>
          <p:nvPr>
            <p:custDataLst>
              <p:tags r:id="rId28"/>
            </p:custDataLst>
          </p:nvPr>
        </p:nvSpPr>
        <p:spPr>
          <a:xfrm>
            <a:off x="9080500" y="4504690"/>
            <a:ext cx="2494915" cy="975995"/>
          </a:xfrm>
          <a:prstGeom prst="rect">
            <a:avLst/>
          </a:prstGeom>
          <a:noFill/>
        </p:spPr>
        <p:txBody>
          <a:bodyPr wrap="square" rtlCol="0">
            <a:spAutoFit/>
          </a:bodyPr>
          <a:lstStyle/>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北京大学MBA</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超十年消费类电子销售经验</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多家上市公司销售总监</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gn="l">
              <a:lnSpc>
                <a:spcPct val="120000"/>
              </a:lnSpc>
              <a:buFont typeface="Wingdings" panose="05000000000000000000" charset="0"/>
              <a:buChar char="l"/>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阿里销售经理</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矩形 33"/>
          <p:cNvSpPr/>
          <p:nvPr>
            <p:custDataLst>
              <p:tags r:id="rId1"/>
            </p:custDataLst>
          </p:nvPr>
        </p:nvSpPr>
        <p:spPr>
          <a:xfrm>
            <a:off x="538480" y="1203325"/>
            <a:ext cx="11091545" cy="765810"/>
          </a:xfrm>
          <a:prstGeom prst="rect">
            <a:avLst/>
          </a:prstGeom>
          <a:solidFill>
            <a:srgbClr val="035A3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3" name="文本框 2"/>
          <p:cNvSpPr txBox="1"/>
          <p:nvPr>
            <p:custDataLst>
              <p:tags r:id="rId2"/>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商业模式</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3"/>
            </p:custDataLst>
          </p:nvPr>
        </p:nvPicPr>
        <p:blipFill>
          <a:blip r:embed="rId4" cstate="print"/>
          <a:stretch>
            <a:fillRect/>
          </a:stretch>
        </p:blipFill>
        <p:spPr>
          <a:xfrm>
            <a:off x="10043160" y="580073"/>
            <a:ext cx="392430" cy="293370"/>
          </a:xfrm>
          <a:prstGeom prst="rect">
            <a:avLst/>
          </a:prstGeom>
        </p:spPr>
      </p:pic>
      <p:sp>
        <p:nvSpPr>
          <p:cNvPr id="51" name="文本框 50"/>
          <p:cNvSpPr txBox="1"/>
          <p:nvPr>
            <p:custDataLst>
              <p:tags r:id="rId5"/>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7"/>
            </p:custDataLst>
          </p:nvPr>
        </p:nvSpPr>
        <p:spPr>
          <a:xfrm>
            <a:off x="432435" y="1395095"/>
            <a:ext cx="11410950" cy="3397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lnSpc>
                <a:spcPct val="90000"/>
              </a:lnSpc>
            </a:pPr>
            <a:r>
              <a:rPr lang="zh-CN" b="1">
                <a:solidFill>
                  <a:srgbClr val="035A30"/>
                </a:solidFill>
                <a:latin typeface="微软雅黑" panose="020B0503020204020204" charset="-122"/>
                <a:ea typeface="微软雅黑" panose="020B0503020204020204" charset="-122"/>
              </a:rPr>
              <a:t>深耕</a:t>
            </a:r>
            <a:r>
              <a:rPr lang="zh-CN" b="1">
                <a:solidFill>
                  <a:srgbClr val="EB5838"/>
                </a:solidFill>
                <a:latin typeface="微软雅黑" panose="020B0503020204020204" charset="-122"/>
                <a:ea typeface="微软雅黑" panose="020B0503020204020204" charset="-122"/>
              </a:rPr>
              <a:t>毫米波雷达算法</a:t>
            </a:r>
            <a:r>
              <a:rPr lang="zh-CN" b="1">
                <a:solidFill>
                  <a:srgbClr val="035A30"/>
                </a:solidFill>
                <a:latin typeface="微软雅黑" panose="020B0503020204020204" charset="-122"/>
                <a:ea typeface="微软雅黑" panose="020B0503020204020204" charset="-122"/>
              </a:rPr>
              <a:t>技术领域，围绕“智能””睡眠”“健康”“安全”，专注打造毫米波雷达系列产品</a:t>
            </a:r>
            <a:endParaRPr lang="zh-CN" b="1">
              <a:solidFill>
                <a:srgbClr val="035A30"/>
              </a:solidFill>
              <a:latin typeface="微软雅黑" panose="020B0503020204020204" charset="-122"/>
              <a:ea typeface="微软雅黑" panose="020B0503020204020204" charset="-122"/>
            </a:endParaRPr>
          </a:p>
        </p:txBody>
      </p:sp>
      <p:grpSp>
        <p:nvGrpSpPr>
          <p:cNvPr id="4" name="组合 3"/>
          <p:cNvGrpSpPr/>
          <p:nvPr/>
        </p:nvGrpSpPr>
        <p:grpSpPr>
          <a:xfrm>
            <a:off x="8261350" y="2684145"/>
            <a:ext cx="2424430" cy="2237740"/>
            <a:chOff x="9022" y="4051"/>
            <a:chExt cx="6146" cy="5672"/>
          </a:xfrm>
        </p:grpSpPr>
        <p:sp>
          <p:nvSpPr>
            <p:cNvPr id="55" name="object 11"/>
            <p:cNvSpPr/>
            <p:nvPr>
              <p:custDataLst>
                <p:tags r:id="rId8"/>
              </p:custDataLst>
            </p:nvPr>
          </p:nvSpPr>
          <p:spPr>
            <a:xfrm>
              <a:off x="9265" y="6357"/>
              <a:ext cx="1404" cy="1819"/>
            </a:xfrm>
            <a:prstGeom prst="rect">
              <a:avLst/>
            </a:prstGeom>
            <a:blipFill>
              <a:blip r:embed="rId9"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56" name="object 12"/>
            <p:cNvSpPr/>
            <p:nvPr>
              <p:custDataLst>
                <p:tags r:id="rId10"/>
              </p:custDataLst>
            </p:nvPr>
          </p:nvSpPr>
          <p:spPr>
            <a:xfrm>
              <a:off x="12145" y="5997"/>
              <a:ext cx="1404" cy="1819"/>
            </a:xfrm>
            <a:prstGeom prst="rect">
              <a:avLst/>
            </a:prstGeom>
            <a:blipFill>
              <a:blip r:embed="rId11"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57" name="object 13"/>
            <p:cNvSpPr/>
            <p:nvPr>
              <p:custDataLst>
                <p:tags r:id="rId12"/>
              </p:custDataLst>
            </p:nvPr>
          </p:nvSpPr>
          <p:spPr>
            <a:xfrm>
              <a:off x="9690" y="6781"/>
              <a:ext cx="1393" cy="1819"/>
            </a:xfrm>
            <a:prstGeom prst="rect">
              <a:avLst/>
            </a:prstGeom>
            <a:blipFill>
              <a:blip r:embed="rId13"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58" name="object 14"/>
            <p:cNvSpPr/>
            <p:nvPr>
              <p:custDataLst>
                <p:tags r:id="rId14"/>
              </p:custDataLst>
            </p:nvPr>
          </p:nvSpPr>
          <p:spPr>
            <a:xfrm>
              <a:off x="10681" y="6087"/>
              <a:ext cx="1404" cy="1818"/>
            </a:xfrm>
            <a:prstGeom prst="rect">
              <a:avLst/>
            </a:prstGeom>
            <a:blipFill>
              <a:blip r:embed="rId15"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59" name="object 15"/>
            <p:cNvSpPr/>
            <p:nvPr>
              <p:custDataLst>
                <p:tags r:id="rId16"/>
              </p:custDataLst>
            </p:nvPr>
          </p:nvSpPr>
          <p:spPr>
            <a:xfrm>
              <a:off x="10009" y="7160"/>
              <a:ext cx="1404" cy="1819"/>
            </a:xfrm>
            <a:prstGeom prst="rect">
              <a:avLst/>
            </a:prstGeom>
            <a:blipFill>
              <a:blip r:embed="rId17"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0" name="object 16"/>
            <p:cNvSpPr/>
            <p:nvPr>
              <p:custDataLst>
                <p:tags r:id="rId18"/>
              </p:custDataLst>
            </p:nvPr>
          </p:nvSpPr>
          <p:spPr>
            <a:xfrm>
              <a:off x="11535" y="6325"/>
              <a:ext cx="1543" cy="1818"/>
            </a:xfrm>
            <a:prstGeom prst="rect">
              <a:avLst/>
            </a:prstGeom>
            <a:blipFill>
              <a:blip r:embed="rId19"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1" name="object 17"/>
            <p:cNvSpPr/>
            <p:nvPr>
              <p:custDataLst>
                <p:tags r:id="rId20"/>
              </p:custDataLst>
            </p:nvPr>
          </p:nvSpPr>
          <p:spPr>
            <a:xfrm>
              <a:off x="10674" y="7503"/>
              <a:ext cx="1393" cy="1819"/>
            </a:xfrm>
            <a:prstGeom prst="rect">
              <a:avLst/>
            </a:prstGeom>
            <a:blipFill>
              <a:blip r:embed="rId21"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2" name="object 18"/>
            <p:cNvSpPr/>
            <p:nvPr>
              <p:custDataLst>
                <p:tags r:id="rId22"/>
              </p:custDataLst>
            </p:nvPr>
          </p:nvSpPr>
          <p:spPr>
            <a:xfrm>
              <a:off x="11175" y="7793"/>
              <a:ext cx="1404" cy="1819"/>
            </a:xfrm>
            <a:prstGeom prst="rect">
              <a:avLst/>
            </a:prstGeom>
            <a:blipFill>
              <a:blip r:embed="rId23"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3" name="object 19"/>
            <p:cNvSpPr/>
            <p:nvPr>
              <p:custDataLst>
                <p:tags r:id="rId24"/>
              </p:custDataLst>
            </p:nvPr>
          </p:nvSpPr>
          <p:spPr>
            <a:xfrm>
              <a:off x="11889" y="7905"/>
              <a:ext cx="1404" cy="1819"/>
            </a:xfrm>
            <a:prstGeom prst="rect">
              <a:avLst/>
            </a:prstGeom>
            <a:blipFill>
              <a:blip r:embed="rId25"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4" name="object 20"/>
            <p:cNvSpPr/>
            <p:nvPr>
              <p:custDataLst>
                <p:tags r:id="rId26"/>
              </p:custDataLst>
            </p:nvPr>
          </p:nvSpPr>
          <p:spPr>
            <a:xfrm>
              <a:off x="12570" y="7537"/>
              <a:ext cx="1405" cy="1818"/>
            </a:xfrm>
            <a:prstGeom prst="rect">
              <a:avLst/>
            </a:prstGeom>
            <a:blipFill>
              <a:blip r:embed="rId27"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8" name="object 21"/>
            <p:cNvSpPr/>
            <p:nvPr>
              <p:custDataLst>
                <p:tags r:id="rId28"/>
              </p:custDataLst>
            </p:nvPr>
          </p:nvSpPr>
          <p:spPr>
            <a:xfrm>
              <a:off x="13086" y="7007"/>
              <a:ext cx="1404" cy="1819"/>
            </a:xfrm>
            <a:prstGeom prst="rect">
              <a:avLst/>
            </a:prstGeom>
            <a:blipFill>
              <a:blip r:embed="rId29"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69" name="object 22"/>
            <p:cNvSpPr/>
            <p:nvPr>
              <p:custDataLst>
                <p:tags r:id="rId30"/>
              </p:custDataLst>
            </p:nvPr>
          </p:nvSpPr>
          <p:spPr>
            <a:xfrm>
              <a:off x="13531" y="6418"/>
              <a:ext cx="1404" cy="1819"/>
            </a:xfrm>
            <a:prstGeom prst="rect">
              <a:avLst/>
            </a:prstGeom>
            <a:blipFill>
              <a:blip r:embed="rId31"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70" name="object 9"/>
            <p:cNvSpPr/>
            <p:nvPr>
              <p:custDataLst>
                <p:tags r:id="rId32"/>
              </p:custDataLst>
            </p:nvPr>
          </p:nvSpPr>
          <p:spPr>
            <a:xfrm>
              <a:off x="9022" y="4051"/>
              <a:ext cx="2551" cy="1793"/>
            </a:xfrm>
            <a:prstGeom prst="rect">
              <a:avLst/>
            </a:prstGeom>
            <a:blipFill>
              <a:blip r:embed="rId33"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74" name="object 8"/>
            <p:cNvSpPr/>
            <p:nvPr>
              <p:custDataLst>
                <p:tags r:id="rId34"/>
              </p:custDataLst>
            </p:nvPr>
          </p:nvSpPr>
          <p:spPr>
            <a:xfrm>
              <a:off x="13850" y="4206"/>
              <a:ext cx="1318" cy="1538"/>
            </a:xfrm>
            <a:prstGeom prst="rect">
              <a:avLst/>
            </a:prstGeom>
            <a:blipFill>
              <a:blip r:embed="rId35"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76" name="object 10"/>
            <p:cNvSpPr/>
            <p:nvPr>
              <p:custDataLst>
                <p:tags r:id="rId36"/>
              </p:custDataLst>
            </p:nvPr>
          </p:nvSpPr>
          <p:spPr>
            <a:xfrm>
              <a:off x="12169" y="4207"/>
              <a:ext cx="1285" cy="1537"/>
            </a:xfrm>
            <a:prstGeom prst="rect">
              <a:avLst/>
            </a:prstGeom>
            <a:blipFill>
              <a:blip r:embed="rId37" cstate="print"/>
              <a:stretch>
                <a:fillRect/>
              </a:stretch>
            </a:blipFill>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grpSp>
      <p:grpSp>
        <p:nvGrpSpPr>
          <p:cNvPr id="6" name="组合 5"/>
          <p:cNvGrpSpPr/>
          <p:nvPr/>
        </p:nvGrpSpPr>
        <p:grpSpPr>
          <a:xfrm>
            <a:off x="600075" y="3010307"/>
            <a:ext cx="10841990" cy="3237682"/>
            <a:chOff x="1160" y="7344"/>
            <a:chExt cx="21961" cy="6556"/>
          </a:xfrm>
        </p:grpSpPr>
        <p:sp>
          <p:nvSpPr>
            <p:cNvPr id="5" name="椭圆 2"/>
            <p:cNvSpPr/>
            <p:nvPr>
              <p:custDataLst>
                <p:tags r:id="rId38"/>
              </p:custDataLst>
            </p:nvPr>
          </p:nvSpPr>
          <p:spPr>
            <a:xfrm>
              <a:off x="4292" y="12049"/>
              <a:ext cx="16132" cy="1586"/>
            </a:xfrm>
            <a:prstGeom prst="ellipse">
              <a:avLst/>
            </a:prstGeom>
            <a:solidFill>
              <a:schemeClr val="bg1">
                <a:alpha val="10000"/>
              </a:schemeClr>
            </a:solidFill>
            <a:ln w="12700">
              <a:miter lim="400000"/>
            </a:ln>
          </p:spPr>
          <p:txBody>
            <a:bodyPr lIns="81276" tIns="81276" rIns="81276" bIns="81276" anchor="ctr"/>
            <a:lstStyle/>
            <a:p>
              <a:pPr algn="ctr">
                <a:defRPr sz="1300">
                  <a:solidFill>
                    <a:srgbClr val="FFFFFF"/>
                  </a:solidFill>
                </a:defRPr>
              </a:pPr>
              <a:endParaRPr sz="2310"/>
            </a:p>
          </p:txBody>
        </p:sp>
        <p:sp>
          <p:nvSpPr>
            <p:cNvPr id="52" name="椭圆 3"/>
            <p:cNvSpPr/>
            <p:nvPr>
              <p:custDataLst>
                <p:tags r:id="rId39"/>
              </p:custDataLst>
            </p:nvPr>
          </p:nvSpPr>
          <p:spPr>
            <a:xfrm>
              <a:off x="8176" y="12431"/>
              <a:ext cx="8363" cy="822"/>
            </a:xfrm>
            <a:prstGeom prst="ellipse">
              <a:avLst/>
            </a:prstGeom>
            <a:solidFill>
              <a:schemeClr val="bg1">
                <a:lumMod val="85000"/>
              </a:schemeClr>
            </a:solidFill>
            <a:ln w="12700">
              <a:miter lim="400000"/>
            </a:ln>
          </p:spPr>
          <p:txBody>
            <a:bodyPr lIns="81276" tIns="81276" rIns="81276" bIns="81276" anchor="ctr"/>
            <a:lstStyle/>
            <a:p>
              <a:pPr algn="ctr">
                <a:defRPr sz="1300">
                  <a:solidFill>
                    <a:srgbClr val="FFFFFF"/>
                  </a:solidFill>
                </a:defRPr>
              </a:pPr>
              <a:endParaRPr sz="2310"/>
            </a:p>
          </p:txBody>
        </p:sp>
        <p:sp>
          <p:nvSpPr>
            <p:cNvPr id="53" name="椭圆 4"/>
            <p:cNvSpPr/>
            <p:nvPr>
              <p:custDataLst>
                <p:tags r:id="rId40"/>
              </p:custDataLst>
            </p:nvPr>
          </p:nvSpPr>
          <p:spPr>
            <a:xfrm>
              <a:off x="6147" y="12232"/>
              <a:ext cx="12420" cy="1221"/>
            </a:xfrm>
            <a:prstGeom prst="ellipse">
              <a:avLst/>
            </a:prstGeom>
            <a:ln>
              <a:solidFill>
                <a:schemeClr val="tx1">
                  <a:lumMod val="50000"/>
                  <a:lumOff val="50000"/>
                  <a:alpha val="35000"/>
                </a:schemeClr>
              </a:solidFill>
              <a:prstDash val="sysDot"/>
            </a:ln>
          </p:spPr>
          <p:txBody>
            <a:bodyPr lIns="81276" tIns="81276" rIns="81276" bIns="81276" anchor="ctr"/>
            <a:lstStyle/>
            <a:p>
              <a:pPr algn="ctr">
                <a:defRPr sz="1300">
                  <a:solidFill>
                    <a:srgbClr val="FFFFFF"/>
                  </a:solidFill>
                </a:defRPr>
              </a:pPr>
              <a:endParaRPr sz="2310"/>
            </a:p>
          </p:txBody>
        </p:sp>
        <p:sp>
          <p:nvSpPr>
            <p:cNvPr id="65" name="椭圆 5"/>
            <p:cNvSpPr/>
            <p:nvPr>
              <p:custDataLst>
                <p:tags r:id="rId41"/>
              </p:custDataLst>
            </p:nvPr>
          </p:nvSpPr>
          <p:spPr>
            <a:xfrm>
              <a:off x="1595" y="11784"/>
              <a:ext cx="21526" cy="2116"/>
            </a:xfrm>
            <a:prstGeom prst="ellipse">
              <a:avLst/>
            </a:prstGeom>
            <a:ln>
              <a:solidFill>
                <a:schemeClr val="tx1">
                  <a:lumMod val="65000"/>
                  <a:lumOff val="35000"/>
                  <a:alpha val="51000"/>
                </a:schemeClr>
              </a:solidFill>
            </a:ln>
          </p:spPr>
          <p:txBody>
            <a:bodyPr lIns="81276" tIns="81276" rIns="81276" bIns="81276" anchor="ctr"/>
            <a:lstStyle/>
            <a:p>
              <a:pPr algn="ctr">
                <a:defRPr sz="1300">
                  <a:solidFill>
                    <a:srgbClr val="FFFFFF"/>
                  </a:solidFill>
                </a:defRPr>
              </a:pPr>
              <a:endParaRPr sz="2310"/>
            </a:p>
          </p:txBody>
        </p:sp>
        <p:sp>
          <p:nvSpPr>
            <p:cNvPr id="66" name="直接连接符 11"/>
            <p:cNvSpPr/>
            <p:nvPr>
              <p:custDataLst>
                <p:tags r:id="rId42"/>
              </p:custDataLst>
            </p:nvPr>
          </p:nvSpPr>
          <p:spPr>
            <a:xfrm flipV="1">
              <a:off x="3825" y="9080"/>
              <a:ext cx="0" cy="4257"/>
            </a:xfrm>
            <a:prstGeom prst="line">
              <a:avLst/>
            </a:prstGeom>
            <a:ln w="12700">
              <a:solidFill>
                <a:schemeClr val="accent1">
                  <a:alpha val="5000"/>
                </a:schemeClr>
              </a:solidFill>
            </a:ln>
          </p:spPr>
          <p:txBody>
            <a:bodyPr lIns="81276" tIns="81276" rIns="81276" bIns="81276"/>
            <a:lstStyle/>
            <a:p>
              <a:endParaRPr sz="3200"/>
            </a:p>
          </p:txBody>
        </p:sp>
        <p:sp>
          <p:nvSpPr>
            <p:cNvPr id="67" name="直接连接符 16"/>
            <p:cNvSpPr/>
            <p:nvPr>
              <p:custDataLst>
                <p:tags r:id="rId43"/>
              </p:custDataLst>
            </p:nvPr>
          </p:nvSpPr>
          <p:spPr>
            <a:xfrm flipV="1">
              <a:off x="16596" y="8946"/>
              <a:ext cx="0" cy="3771"/>
            </a:xfrm>
            <a:prstGeom prst="line">
              <a:avLst/>
            </a:prstGeom>
            <a:ln>
              <a:solidFill>
                <a:schemeClr val="accent1">
                  <a:alpha val="7000"/>
                </a:schemeClr>
              </a:solidFill>
            </a:ln>
          </p:spPr>
          <p:txBody>
            <a:bodyPr lIns="81276" tIns="81276" rIns="81276" bIns="81276"/>
            <a:lstStyle/>
            <a:p>
              <a:endParaRPr sz="3200"/>
            </a:p>
          </p:txBody>
        </p:sp>
        <p:sp>
          <p:nvSpPr>
            <p:cNvPr id="72" name="直接连接符 21"/>
            <p:cNvSpPr/>
            <p:nvPr>
              <p:custDataLst>
                <p:tags r:id="rId44"/>
              </p:custDataLst>
            </p:nvPr>
          </p:nvSpPr>
          <p:spPr>
            <a:xfrm flipV="1">
              <a:off x="6955" y="9313"/>
              <a:ext cx="0" cy="3296"/>
            </a:xfrm>
            <a:prstGeom prst="line">
              <a:avLst/>
            </a:prstGeom>
            <a:ln>
              <a:solidFill>
                <a:schemeClr val="accent1">
                  <a:alpha val="17500"/>
                </a:schemeClr>
              </a:solidFill>
            </a:ln>
          </p:spPr>
          <p:txBody>
            <a:bodyPr lIns="81276" tIns="81276" rIns="81276" bIns="81276"/>
            <a:lstStyle/>
            <a:p>
              <a:endParaRPr sz="3200"/>
            </a:p>
          </p:txBody>
        </p:sp>
        <p:sp>
          <p:nvSpPr>
            <p:cNvPr id="77" name="直接连接符 22"/>
            <p:cNvSpPr/>
            <p:nvPr>
              <p:custDataLst>
                <p:tags r:id="rId45"/>
              </p:custDataLst>
            </p:nvPr>
          </p:nvSpPr>
          <p:spPr>
            <a:xfrm flipV="1">
              <a:off x="15448" y="10524"/>
              <a:ext cx="0" cy="3151"/>
            </a:xfrm>
            <a:prstGeom prst="line">
              <a:avLst/>
            </a:prstGeom>
            <a:noFill/>
            <a:ln w="6350" cap="flat">
              <a:solidFill>
                <a:srgbClr val="0068E9">
                  <a:alpha val="8500"/>
                </a:srgbClr>
              </a:solidFill>
              <a:prstDash val="solid"/>
              <a:round/>
            </a:ln>
            <a:effectLst/>
          </p:spPr>
          <p:txBody>
            <a:bodyPr wrap="square" lIns="81276" tIns="81276" rIns="81276" bIns="81276" numCol="1" anchor="t">
              <a:noAutofit/>
            </a:bodyPr>
            <a:lstStyle/>
            <a:p>
              <a:endParaRPr sz="3200"/>
            </a:p>
          </p:txBody>
        </p:sp>
        <p:sp>
          <p:nvSpPr>
            <p:cNvPr id="79" name="椭圆 23"/>
            <p:cNvSpPr/>
            <p:nvPr>
              <p:custDataLst>
                <p:tags r:id="rId46"/>
              </p:custDataLst>
            </p:nvPr>
          </p:nvSpPr>
          <p:spPr>
            <a:xfrm>
              <a:off x="15153" y="9970"/>
              <a:ext cx="591" cy="562"/>
            </a:xfrm>
            <a:prstGeom prst="ellipse">
              <a:avLst/>
            </a:prstGeom>
            <a:solidFill>
              <a:srgbClr val="003A58">
                <a:alpha val="10000"/>
              </a:srgbClr>
            </a:solidFill>
            <a:ln w="12700" cap="flat">
              <a:noFill/>
              <a:miter lim="400000"/>
            </a:ln>
            <a:effectLst/>
          </p:spPr>
          <p:txBody>
            <a:bodyPr wrap="square" lIns="81276" tIns="81276" rIns="81276" bIns="81276" numCol="1" anchor="ctr">
              <a:noAutofit/>
            </a:bodyPr>
            <a:lstStyle/>
            <a:p>
              <a:pPr algn="ctr">
                <a:defRPr sz="1300">
                  <a:solidFill>
                    <a:srgbClr val="FFFFFF"/>
                  </a:solidFill>
                </a:defRPr>
              </a:pPr>
              <a:endParaRPr sz="2310"/>
            </a:p>
          </p:txBody>
        </p:sp>
        <p:sp>
          <p:nvSpPr>
            <p:cNvPr id="80" name="直接连接符 6"/>
            <p:cNvSpPr/>
            <p:nvPr>
              <p:custDataLst>
                <p:tags r:id="rId47"/>
              </p:custDataLst>
            </p:nvPr>
          </p:nvSpPr>
          <p:spPr>
            <a:xfrm flipV="1">
              <a:off x="1160" y="8213"/>
              <a:ext cx="0" cy="4657"/>
            </a:xfrm>
            <a:prstGeom prst="line">
              <a:avLst/>
            </a:prstGeom>
            <a:ln>
              <a:solidFill>
                <a:schemeClr val="accent1">
                  <a:alpha val="23500"/>
                </a:schemeClr>
              </a:solidFill>
            </a:ln>
          </p:spPr>
          <p:txBody>
            <a:bodyPr lIns="81276" tIns="81276" rIns="81276" bIns="81276"/>
            <a:lstStyle/>
            <a:p>
              <a:endParaRPr sz="3200"/>
            </a:p>
          </p:txBody>
        </p:sp>
        <p:sp>
          <p:nvSpPr>
            <p:cNvPr id="82" name="直接连接符 24"/>
            <p:cNvSpPr/>
            <p:nvPr>
              <p:custDataLst>
                <p:tags r:id="rId48"/>
              </p:custDataLst>
            </p:nvPr>
          </p:nvSpPr>
          <p:spPr>
            <a:xfrm flipV="1">
              <a:off x="4781" y="11366"/>
              <a:ext cx="0" cy="1451"/>
            </a:xfrm>
            <a:prstGeom prst="line">
              <a:avLst/>
            </a:prstGeom>
            <a:noFill/>
            <a:ln w="9525" cap="flat">
              <a:solidFill>
                <a:schemeClr val="accent1">
                  <a:alpha val="21500"/>
                </a:schemeClr>
              </a:solidFill>
              <a:prstDash val="solid"/>
              <a:round/>
            </a:ln>
            <a:effectLst/>
          </p:spPr>
          <p:txBody>
            <a:bodyPr wrap="square" lIns="81276" tIns="81276" rIns="81276" bIns="81276" numCol="1" anchor="t">
              <a:noAutofit/>
            </a:bodyPr>
            <a:lstStyle/>
            <a:p>
              <a:endParaRPr sz="3200"/>
            </a:p>
          </p:txBody>
        </p:sp>
        <p:sp>
          <p:nvSpPr>
            <p:cNvPr id="83" name="椭圆 25"/>
            <p:cNvSpPr/>
            <p:nvPr>
              <p:custDataLst>
                <p:tags r:id="rId49"/>
              </p:custDataLst>
            </p:nvPr>
          </p:nvSpPr>
          <p:spPr>
            <a:xfrm>
              <a:off x="4641" y="11105"/>
              <a:ext cx="287" cy="272"/>
            </a:xfrm>
            <a:prstGeom prst="ellipse">
              <a:avLst/>
            </a:prstGeom>
            <a:solidFill>
              <a:schemeClr val="accent1">
                <a:alpha val="10000"/>
              </a:schemeClr>
            </a:solidFill>
            <a:ln w="12700" cap="flat">
              <a:noFill/>
              <a:miter lim="400000"/>
            </a:ln>
            <a:effectLst/>
          </p:spPr>
          <p:txBody>
            <a:bodyPr wrap="square" lIns="81276" tIns="81276" rIns="81276" bIns="81276" numCol="1" anchor="ctr">
              <a:noAutofit/>
            </a:bodyPr>
            <a:lstStyle/>
            <a:p>
              <a:pPr algn="ctr">
                <a:defRPr sz="1300">
                  <a:solidFill>
                    <a:srgbClr val="FFFFFF"/>
                  </a:solidFill>
                </a:defRPr>
              </a:pPr>
              <a:endParaRPr sz="2310"/>
            </a:p>
          </p:txBody>
        </p:sp>
        <p:sp>
          <p:nvSpPr>
            <p:cNvPr id="84" name="直接连接符 47"/>
            <p:cNvSpPr/>
            <p:nvPr>
              <p:custDataLst>
                <p:tags r:id="rId50"/>
              </p:custDataLst>
            </p:nvPr>
          </p:nvSpPr>
          <p:spPr>
            <a:xfrm flipV="1">
              <a:off x="13566" y="9837"/>
              <a:ext cx="0" cy="3172"/>
            </a:xfrm>
            <a:prstGeom prst="line">
              <a:avLst/>
            </a:prstGeom>
            <a:ln>
              <a:solidFill>
                <a:srgbClr val="224F83">
                  <a:alpha val="18500"/>
                </a:srgbClr>
              </a:solidFill>
            </a:ln>
          </p:spPr>
          <p:txBody>
            <a:bodyPr lIns="81276" tIns="81276" rIns="81276" bIns="81276"/>
            <a:lstStyle/>
            <a:p>
              <a:endParaRPr sz="3200"/>
            </a:p>
          </p:txBody>
        </p:sp>
        <p:sp>
          <p:nvSpPr>
            <p:cNvPr id="86" name="直接连接符 55"/>
            <p:cNvSpPr/>
            <p:nvPr>
              <p:custDataLst>
                <p:tags r:id="rId51"/>
              </p:custDataLst>
            </p:nvPr>
          </p:nvSpPr>
          <p:spPr>
            <a:xfrm flipV="1">
              <a:off x="20572" y="10900"/>
              <a:ext cx="0" cy="1451"/>
            </a:xfrm>
            <a:prstGeom prst="line">
              <a:avLst/>
            </a:prstGeom>
            <a:noFill/>
            <a:ln w="9525" cap="flat">
              <a:solidFill>
                <a:schemeClr val="accent1">
                  <a:alpha val="5000"/>
                </a:schemeClr>
              </a:solidFill>
              <a:prstDash val="solid"/>
              <a:round/>
            </a:ln>
            <a:effectLst/>
          </p:spPr>
          <p:txBody>
            <a:bodyPr wrap="square" lIns="81276" tIns="81276" rIns="81276" bIns="81276" numCol="1" anchor="t">
              <a:noAutofit/>
            </a:bodyPr>
            <a:lstStyle/>
            <a:p>
              <a:endParaRPr sz="3200"/>
            </a:p>
          </p:txBody>
        </p:sp>
        <p:sp>
          <p:nvSpPr>
            <p:cNvPr id="87" name="椭圆 56"/>
            <p:cNvSpPr/>
            <p:nvPr>
              <p:custDataLst>
                <p:tags r:id="rId52"/>
              </p:custDataLst>
            </p:nvPr>
          </p:nvSpPr>
          <p:spPr>
            <a:xfrm>
              <a:off x="20429" y="10632"/>
              <a:ext cx="287" cy="272"/>
            </a:xfrm>
            <a:prstGeom prst="ellipse">
              <a:avLst/>
            </a:prstGeom>
            <a:solidFill>
              <a:schemeClr val="accent1">
                <a:alpha val="10000"/>
              </a:schemeClr>
            </a:solidFill>
            <a:ln w="12700" cap="flat">
              <a:noFill/>
              <a:miter lim="400000"/>
            </a:ln>
            <a:effectLst/>
          </p:spPr>
          <p:txBody>
            <a:bodyPr wrap="square" lIns="81276" tIns="81276" rIns="81276" bIns="81276" numCol="1" anchor="ctr">
              <a:noAutofit/>
            </a:bodyPr>
            <a:lstStyle/>
            <a:p>
              <a:pPr algn="ctr">
                <a:defRPr sz="1300">
                  <a:solidFill>
                    <a:srgbClr val="FFFFFF"/>
                  </a:solidFill>
                </a:defRPr>
              </a:pPr>
              <a:endParaRPr sz="2310"/>
            </a:p>
          </p:txBody>
        </p:sp>
        <p:sp>
          <p:nvSpPr>
            <p:cNvPr id="112" name="文本框 111"/>
            <p:cNvSpPr txBox="1"/>
            <p:nvPr>
              <p:custDataLst>
                <p:tags r:id="rId53"/>
              </p:custDataLst>
            </p:nvPr>
          </p:nvSpPr>
          <p:spPr>
            <a:xfrm>
              <a:off x="8163" y="12431"/>
              <a:ext cx="8469" cy="8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pPr>
              <a:r>
                <a:rPr kumimoji="0" lang="zh-CN"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rPr>
                <a:t>毫米波雷达算法技术</a:t>
              </a:r>
              <a:r>
                <a:rPr kumimoji="0" lang="en-US" altLang="zh-CN"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rPr>
                <a:t>&amp;</a:t>
              </a:r>
              <a:r>
                <a:rPr kumimoji="0" lang="zh-CN"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rPr>
                <a:t>嵌入式软件平台</a:t>
              </a:r>
              <a:endPar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endParaRPr>
            </a:p>
          </p:txBody>
        </p:sp>
        <p:sp>
          <p:nvSpPr>
            <p:cNvPr id="113" name="平行四边形 48"/>
            <p:cNvSpPr/>
            <p:nvPr>
              <p:custDataLst>
                <p:tags r:id="rId54"/>
              </p:custDataLst>
            </p:nvPr>
          </p:nvSpPr>
          <p:spPr>
            <a:xfrm>
              <a:off x="1299" y="7344"/>
              <a:ext cx="6270" cy="1302"/>
            </a:xfrm>
            <a:custGeom>
              <a:avLst/>
              <a:gdLst>
                <a:gd name="connsiteX0" fmla="*/ 609 w 2326027"/>
                <a:gd name="connsiteY0" fmla="*/ 427393 h 508653"/>
                <a:gd name="connsiteX1" fmla="*/ 47900 w 2326027"/>
                <a:gd name="connsiteY1" fmla="*/ 62740 h 508653"/>
                <a:gd name="connsiteX2" fmla="*/ 119302 w 2326027"/>
                <a:gd name="connsiteY2" fmla="*/ 0 h 508653"/>
                <a:gd name="connsiteX3" fmla="*/ 2254017 w 2326027"/>
                <a:gd name="connsiteY3" fmla="*/ 0 h 508653"/>
                <a:gd name="connsiteX4" fmla="*/ 2325419 w 2326027"/>
                <a:gd name="connsiteY4" fmla="*/ 81260 h 508653"/>
                <a:gd name="connsiteX5" fmla="*/ 2278128 w 2326027"/>
                <a:gd name="connsiteY5" fmla="*/ 445913 h 508653"/>
                <a:gd name="connsiteX6" fmla="*/ 2206726 w 2326027"/>
                <a:gd name="connsiteY6" fmla="*/ 508653 h 508653"/>
                <a:gd name="connsiteX7" fmla="*/ 72011 w 2326027"/>
                <a:gd name="connsiteY7" fmla="*/ 508653 h 508653"/>
                <a:gd name="connsiteX8" fmla="*/ 609 w 2326027"/>
                <a:gd name="connsiteY8" fmla="*/ 427393 h 50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027" h="508653">
                  <a:moveTo>
                    <a:pt x="609" y="427393"/>
                  </a:moveTo>
                  <a:lnTo>
                    <a:pt x="47900" y="62740"/>
                  </a:lnTo>
                  <a:cubicBezTo>
                    <a:pt x="52555" y="26853"/>
                    <a:pt x="83115" y="0"/>
                    <a:pt x="119302" y="0"/>
                  </a:cubicBezTo>
                  <a:lnTo>
                    <a:pt x="2254017" y="0"/>
                  </a:lnTo>
                  <a:cubicBezTo>
                    <a:pt x="2297446" y="0"/>
                    <a:pt x="2331005" y="38192"/>
                    <a:pt x="2325419" y="81260"/>
                  </a:cubicBezTo>
                  <a:lnTo>
                    <a:pt x="2278128" y="445913"/>
                  </a:lnTo>
                  <a:cubicBezTo>
                    <a:pt x="2273473" y="481801"/>
                    <a:pt x="2242913" y="508653"/>
                    <a:pt x="2206726" y="508653"/>
                  </a:cubicBezTo>
                  <a:lnTo>
                    <a:pt x="72011" y="508653"/>
                  </a:lnTo>
                  <a:cubicBezTo>
                    <a:pt x="28582" y="508653"/>
                    <a:pt x="-4977" y="470461"/>
                    <a:pt x="609" y="427393"/>
                  </a:cubicBezTo>
                </a:path>
              </a:pathLst>
            </a:custGeom>
            <a:solidFill>
              <a:schemeClr val="bg1">
                <a:alpha val="1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3200" dirty="0">
                <a:latin typeface="+mj-ea"/>
                <a:ea typeface="+mj-ea"/>
              </a:endParaRPr>
            </a:p>
          </p:txBody>
        </p:sp>
        <p:sp>
          <p:nvSpPr>
            <p:cNvPr id="114" name="矩形 113"/>
            <p:cNvSpPr/>
            <p:nvPr>
              <p:custDataLst>
                <p:tags r:id="rId55"/>
              </p:custDataLst>
            </p:nvPr>
          </p:nvSpPr>
          <p:spPr>
            <a:xfrm>
              <a:off x="1430" y="7546"/>
              <a:ext cx="6062" cy="683"/>
            </a:xfrm>
            <a:prstGeom prst="rect">
              <a:avLst/>
            </a:prstGeom>
          </p:spPr>
          <p:txBody>
            <a:bodyPr wrap="square">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人体检测雷达算法</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115" name="平行四边形 48"/>
            <p:cNvSpPr/>
            <p:nvPr>
              <p:custDataLst>
                <p:tags r:id="rId56"/>
              </p:custDataLst>
            </p:nvPr>
          </p:nvSpPr>
          <p:spPr>
            <a:xfrm>
              <a:off x="8155" y="7344"/>
              <a:ext cx="6270" cy="1302"/>
            </a:xfrm>
            <a:custGeom>
              <a:avLst/>
              <a:gdLst>
                <a:gd name="connsiteX0" fmla="*/ 609 w 2326027"/>
                <a:gd name="connsiteY0" fmla="*/ 427393 h 508653"/>
                <a:gd name="connsiteX1" fmla="*/ 47900 w 2326027"/>
                <a:gd name="connsiteY1" fmla="*/ 62740 h 508653"/>
                <a:gd name="connsiteX2" fmla="*/ 119302 w 2326027"/>
                <a:gd name="connsiteY2" fmla="*/ 0 h 508653"/>
                <a:gd name="connsiteX3" fmla="*/ 2254017 w 2326027"/>
                <a:gd name="connsiteY3" fmla="*/ 0 h 508653"/>
                <a:gd name="connsiteX4" fmla="*/ 2325419 w 2326027"/>
                <a:gd name="connsiteY4" fmla="*/ 81260 h 508653"/>
                <a:gd name="connsiteX5" fmla="*/ 2278128 w 2326027"/>
                <a:gd name="connsiteY5" fmla="*/ 445913 h 508653"/>
                <a:gd name="connsiteX6" fmla="*/ 2206726 w 2326027"/>
                <a:gd name="connsiteY6" fmla="*/ 508653 h 508653"/>
                <a:gd name="connsiteX7" fmla="*/ 72011 w 2326027"/>
                <a:gd name="connsiteY7" fmla="*/ 508653 h 508653"/>
                <a:gd name="connsiteX8" fmla="*/ 609 w 2326027"/>
                <a:gd name="connsiteY8" fmla="*/ 427393 h 50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027" h="508653">
                  <a:moveTo>
                    <a:pt x="609" y="427393"/>
                  </a:moveTo>
                  <a:lnTo>
                    <a:pt x="47900" y="62740"/>
                  </a:lnTo>
                  <a:cubicBezTo>
                    <a:pt x="52555" y="26853"/>
                    <a:pt x="83115" y="0"/>
                    <a:pt x="119302" y="0"/>
                  </a:cubicBezTo>
                  <a:lnTo>
                    <a:pt x="2254017" y="0"/>
                  </a:lnTo>
                  <a:cubicBezTo>
                    <a:pt x="2297446" y="0"/>
                    <a:pt x="2331005" y="38192"/>
                    <a:pt x="2325419" y="81260"/>
                  </a:cubicBezTo>
                  <a:lnTo>
                    <a:pt x="2278128" y="445913"/>
                  </a:lnTo>
                  <a:cubicBezTo>
                    <a:pt x="2273473" y="481801"/>
                    <a:pt x="2242913" y="508653"/>
                    <a:pt x="2206726" y="508653"/>
                  </a:cubicBezTo>
                  <a:lnTo>
                    <a:pt x="72011" y="508653"/>
                  </a:lnTo>
                  <a:cubicBezTo>
                    <a:pt x="28582" y="508653"/>
                    <a:pt x="-4977" y="470461"/>
                    <a:pt x="609" y="427393"/>
                  </a:cubicBezTo>
                </a:path>
              </a:pathLst>
            </a:custGeom>
            <a:solidFill>
              <a:schemeClr val="bg1">
                <a:alpha val="1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3200">
                <a:latin typeface="+mj-ea"/>
                <a:ea typeface="+mj-ea"/>
              </a:endParaRPr>
            </a:p>
          </p:txBody>
        </p:sp>
        <p:sp>
          <p:nvSpPr>
            <p:cNvPr id="116" name="矩形 115"/>
            <p:cNvSpPr/>
            <p:nvPr>
              <p:custDataLst>
                <p:tags r:id="rId57"/>
              </p:custDataLst>
            </p:nvPr>
          </p:nvSpPr>
          <p:spPr>
            <a:xfrm>
              <a:off x="8883" y="7563"/>
              <a:ext cx="4460" cy="683"/>
            </a:xfrm>
            <a:prstGeom prst="rect">
              <a:avLst/>
            </a:prstGeom>
          </p:spPr>
          <p:txBody>
            <a:bodyPr wrap="square">
              <a:spAutoFit/>
            </a:bodyPr>
            <a:lstStyle/>
            <a:p>
              <a:pPr algn="ct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车载雷达算法</a:t>
              </a:r>
              <a:endParaRPr lang="zh-CN" altLang="en-US" sz="1600" b="1" dirty="0">
                <a:solidFill>
                  <a:schemeClr val="tx1">
                    <a:lumMod val="75000"/>
                    <a:lumOff val="25000"/>
                  </a:schemeClr>
                </a:solidFill>
                <a:latin typeface="微软雅黑" panose="020B0503020204020204" charset="-122"/>
                <a:ea typeface="微软雅黑" panose="020B0503020204020204" charset="-122"/>
                <a:sym typeface="+mn-ea"/>
              </a:endParaRPr>
            </a:p>
          </p:txBody>
        </p:sp>
        <p:cxnSp>
          <p:nvCxnSpPr>
            <p:cNvPr id="7" name="肘形连接符 6"/>
            <p:cNvCxnSpPr/>
            <p:nvPr>
              <p:custDataLst>
                <p:tags r:id="rId58"/>
              </p:custDataLst>
            </p:nvPr>
          </p:nvCxnSpPr>
          <p:spPr>
            <a:xfrm rot="16200000" flipV="1">
              <a:off x="3971" y="8860"/>
              <a:ext cx="3819" cy="3410"/>
            </a:xfrm>
            <a:prstGeom prst="bentConnector3">
              <a:avLst>
                <a:gd name="adj1" fmla="val 50998"/>
              </a:avLst>
            </a:prstGeom>
            <a:noFill/>
            <a:ln w="25400" cap="flat">
              <a:solidFill>
                <a:schemeClr val="tx1">
                  <a:lumMod val="75000"/>
                  <a:lumOff val="2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37" name="肘形连接符 36"/>
            <p:cNvCxnSpPr/>
            <p:nvPr>
              <p:custDataLst>
                <p:tags r:id="rId59"/>
              </p:custDataLst>
            </p:nvPr>
          </p:nvCxnSpPr>
          <p:spPr>
            <a:xfrm rot="16200000">
              <a:off x="7569" y="8675"/>
              <a:ext cx="3731" cy="3693"/>
            </a:xfrm>
            <a:prstGeom prst="bentConnector3">
              <a:avLst>
                <a:gd name="adj1" fmla="val 49970"/>
              </a:avLst>
            </a:prstGeom>
            <a:noFill/>
            <a:ln w="25400" cap="flat">
              <a:solidFill>
                <a:schemeClr val="tx1">
                  <a:lumMod val="75000"/>
                  <a:lumOff val="2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121" name="文本框 120"/>
            <p:cNvSpPr txBox="1"/>
            <p:nvPr>
              <p:custDataLst>
                <p:tags r:id="rId60"/>
              </p:custDataLst>
            </p:nvPr>
          </p:nvSpPr>
          <p:spPr>
            <a:xfrm>
              <a:off x="4928" y="9313"/>
              <a:ext cx="4479" cy="8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algn="ctr"/>
              <a:r>
                <a:rPr kumimoji="0" lang="en-US" altLang="zh-CN"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rPr>
                <a:t>      </a:t>
              </a:r>
              <a:r>
                <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rPr>
                <a:t>两大领域核心算法</a:t>
              </a:r>
              <a:endParaRPr kumimoji="0" lang="zh-CN" altLang="en-US" sz="1600" b="1" i="0" u="none" strike="noStrike" cap="none" spc="0" normalizeH="0" baseline="0" dirty="0">
                <a:ln>
                  <a:noFill/>
                </a:ln>
                <a:solidFill>
                  <a:srgbClr val="000000"/>
                </a:solidFill>
                <a:effectLst/>
                <a:uFillTx/>
                <a:latin typeface="微软雅黑" panose="020B0503020204020204" charset="-122"/>
                <a:ea typeface="微软雅黑" panose="020B0503020204020204" charset="-122"/>
                <a:sym typeface="Arial" panose="020B0604020202020204" pitchFamily="34" charset="0"/>
              </a:endParaRPr>
            </a:p>
          </p:txBody>
        </p:sp>
      </p:grpSp>
      <p:sp>
        <p:nvSpPr>
          <p:cNvPr id="122" name="文本框 121"/>
          <p:cNvSpPr txBox="1"/>
          <p:nvPr>
            <p:custDataLst>
              <p:tags r:id="rId61"/>
            </p:custDataLst>
          </p:nvPr>
        </p:nvSpPr>
        <p:spPr>
          <a:xfrm>
            <a:off x="600075" y="2322830"/>
            <a:ext cx="3235960" cy="530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indent="0">
              <a:buNone/>
            </a:pPr>
            <a:r>
              <a:rPr lang="zh-CN" sz="1200" dirty="0">
                <a:solidFill>
                  <a:srgbClr val="000000"/>
                </a:solidFill>
                <a:latin typeface="微软雅黑" panose="020B0503020204020204" charset="-122"/>
                <a:ea typeface="微软雅黑" panose="020B0503020204020204" charset="-122"/>
                <a:cs typeface="微软雅黑" panose="020B0503020204020204" charset="-122"/>
                <a:sym typeface="+mn-ea"/>
              </a:rPr>
              <a:t>实现非接触式的人体的呼吸、心率、睡眠、摔倒、人数统计、轨迹跟踪等各种算法</a:t>
            </a:r>
            <a:endParaRPr kumimoji="0" lang="zh-CN" altLang="en-US" sz="12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24" name="文本框 123"/>
          <p:cNvSpPr txBox="1"/>
          <p:nvPr>
            <p:custDataLst>
              <p:tags r:id="rId62"/>
            </p:custDataLst>
          </p:nvPr>
        </p:nvSpPr>
        <p:spPr>
          <a:xfrm>
            <a:off x="4133215" y="2353945"/>
            <a:ext cx="3015615" cy="530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indent="0" algn="l">
              <a:buNone/>
            </a:pPr>
            <a:r>
              <a:rPr lang="zh-CN" sz="1200" dirty="0">
                <a:solidFill>
                  <a:srgbClr val="000000"/>
                </a:solidFill>
                <a:latin typeface="微软雅黑" panose="020B0503020204020204" charset="-122"/>
                <a:ea typeface="微软雅黑" panose="020B0503020204020204" charset="-122"/>
                <a:cs typeface="微软雅黑" panose="020B0503020204020204" charset="-122"/>
                <a:sym typeface="+mn-ea"/>
              </a:rPr>
              <a:t>实现盲区检测、前向防撞雷达、倒车雷达、轨迹跟踪等各种算法</a:t>
            </a:r>
            <a:endParaRPr kumimoji="0" lang="zh-CN" altLang="en-US" sz="1200" b="0" i="0" u="none" strike="noStrike" cap="none" spc="0" normalizeH="0" baseline="0" dirty="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custDataLst>
              <p:tags r:id="rId63"/>
            </p:custDataLst>
          </p:nvPr>
        </p:nvSpPr>
        <p:spPr>
          <a:xfrm>
            <a:off x="8357485" y="2237575"/>
            <a:ext cx="2201870" cy="337185"/>
          </a:xfrm>
          <a:prstGeom prst="rect">
            <a:avLst/>
          </a:prstGeom>
        </p:spPr>
        <p:txBody>
          <a:bodyPr wrap="square">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系列知识产权布局</a:t>
            </a:r>
            <a:endParaRPr lang="zh-CN" altLang="en-US" sz="16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1" name="文本框 10"/>
          <p:cNvSpPr txBox="1"/>
          <p:nvPr>
            <p:custDataLst>
              <p:tags r:id="rId64"/>
            </p:custDataLst>
          </p:nvPr>
        </p:nvSpPr>
        <p:spPr>
          <a:xfrm>
            <a:off x="8036560" y="4996815"/>
            <a:ext cx="3335655" cy="7150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indent="0" algn="ctr">
              <a:buNone/>
            </a:pPr>
            <a:r>
              <a:rPr sz="1200" dirty="0">
                <a:solidFill>
                  <a:srgbClr val="000000"/>
                </a:solidFill>
                <a:latin typeface="微软雅黑" panose="020B0503020204020204" charset="-122"/>
                <a:ea typeface="微软雅黑" panose="020B0503020204020204" charset="-122"/>
                <a:cs typeface="微软雅黑" panose="020B0503020204020204" charset="-122"/>
                <a:sym typeface="+mn-ea"/>
              </a:rPr>
              <a:t>获得相关发明专利49项（授权11项、受理/  实审38项）；软著3项；专著1本；省优秀博 士论文1项；IET Premium Awards1项</a:t>
            </a:r>
            <a:endParaRPr sz="120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市场定位</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41275" y="1229995"/>
            <a:ext cx="12099925" cy="339725"/>
          </a:xfrm>
          <a:prstGeom prst="rect">
            <a:avLst/>
          </a:prstGeom>
          <a:solidFill>
            <a:schemeClr val="bg1"/>
          </a:solidFill>
        </p:spPr>
        <p:txBody>
          <a:bodyPr wrap="square" rtlCol="0">
            <a:spAutoFit/>
          </a:bodyPr>
          <a:lstStyle/>
          <a:p>
            <a:pPr algn="ctr">
              <a:lnSpc>
                <a:spcPct val="90000"/>
              </a:lnSpc>
            </a:pPr>
            <a:r>
              <a:rPr lang="zh-CN">
                <a:solidFill>
                  <a:srgbClr val="EB5838"/>
                </a:solidFill>
                <a:latin typeface="微软雅黑" panose="020B0503020204020204" charset="-122"/>
                <a:ea typeface="微软雅黑" panose="020B0503020204020204" charset="-122"/>
              </a:rPr>
              <a:t>差异化竞争，构建壁垒</a:t>
            </a:r>
            <a:r>
              <a:rPr lang="zh-CN">
                <a:solidFill>
                  <a:schemeClr val="tx1">
                    <a:lumMod val="75000"/>
                    <a:lumOff val="25000"/>
                  </a:schemeClr>
                </a:solidFill>
                <a:latin typeface="微软雅黑" panose="020B0503020204020204" charset="-122"/>
                <a:ea typeface="微软雅黑" panose="020B0503020204020204" charset="-122"/>
              </a:rPr>
              <a:t>——</a:t>
            </a:r>
            <a:r>
              <a:rPr lang="zh-CN">
                <a:solidFill>
                  <a:srgbClr val="035A30"/>
                </a:solidFill>
                <a:latin typeface="微软雅黑" panose="020B0503020204020204" charset="-122"/>
                <a:ea typeface="微软雅黑" panose="020B0503020204020204" charset="-122"/>
              </a:rPr>
              <a:t>聚焦健康看护、睡眠监测、医疗监护、车载雷达等大市场，成为细分市场龙头</a:t>
            </a:r>
            <a:endParaRPr lang="zh-CN">
              <a:solidFill>
                <a:srgbClr val="035A30"/>
              </a:solidFill>
              <a:latin typeface="微软雅黑" panose="020B0503020204020204" charset="-122"/>
              <a:ea typeface="微软雅黑" panose="020B0503020204020204" charset="-122"/>
            </a:endParaRPr>
          </a:p>
        </p:txBody>
      </p:sp>
      <p:sp>
        <p:nvSpPr>
          <p:cNvPr id="66" name="矩形 65"/>
          <p:cNvSpPr/>
          <p:nvPr>
            <p:custDataLst>
              <p:tags r:id="rId7"/>
            </p:custDataLst>
          </p:nvPr>
        </p:nvSpPr>
        <p:spPr>
          <a:xfrm>
            <a:off x="661670" y="1813560"/>
            <a:ext cx="10898505" cy="1273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65" name="Text Box 12"/>
          <p:cNvSpPr txBox="1">
            <a:spLocks noChangeArrowheads="1"/>
          </p:cNvSpPr>
          <p:nvPr>
            <p:custDataLst>
              <p:tags r:id="rId8"/>
            </p:custDataLst>
          </p:nvPr>
        </p:nvSpPr>
        <p:spPr bwMode="auto">
          <a:xfrm>
            <a:off x="1125855" y="1814830"/>
            <a:ext cx="9804400" cy="1292225"/>
          </a:xfrm>
          <a:prstGeom prst="rect">
            <a:avLst/>
          </a:prstGeom>
          <a:noFill/>
          <a:ln w="9525" algn="ctr">
            <a:noFill/>
            <a:miter lim="800000"/>
          </a:ln>
        </p:spPr>
        <p:txBody>
          <a:bodyPr wrap="square" lIns="0" tIns="0" rIns="0" bIns="0">
            <a:spAutoFit/>
          </a:bodyPr>
          <a:lstStyle/>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Arial" panose="020B0604020202020204" pitchFamily="34" charset="0"/>
                <a:ea typeface="微软雅黑" panose="020B0503020204020204" charset="-122"/>
              </a:rPr>
              <a:t>公司深耕毫米波雷达行业，</a:t>
            </a:r>
            <a:r>
              <a:rPr lang="zh-CN" altLang="en-US" sz="1400" b="1" dirty="0">
                <a:solidFill>
                  <a:schemeClr val="tx1">
                    <a:lumMod val="75000"/>
                    <a:lumOff val="25000"/>
                  </a:schemeClr>
                </a:solidFill>
                <a:latin typeface="Arial" panose="020B0604020202020204" pitchFamily="34" charset="0"/>
                <a:ea typeface="微软雅黑" panose="020B0503020204020204" charset="-122"/>
              </a:rPr>
              <a:t>不断优化产品结构和产业布局，打造无感智能生命看护，与传统看护市场形成差异化竞争。</a:t>
            </a:r>
            <a:endParaRPr lang="zh-CN" altLang="en-US" sz="1400" dirty="0">
              <a:solidFill>
                <a:schemeClr val="tx1">
                  <a:lumMod val="75000"/>
                  <a:lumOff val="25000"/>
                </a:schemeClr>
              </a:solidFill>
              <a:latin typeface="Arial" panose="020B0604020202020204" pitchFamily="34" charset="0"/>
              <a:ea typeface="微软雅黑" panose="020B0503020204020204" charset="-122"/>
            </a:endParaRPr>
          </a:p>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Arial" panose="020B0604020202020204" pitchFamily="34" charset="0"/>
                <a:ea typeface="微软雅黑" panose="020B0503020204020204" charset="-122"/>
              </a:rPr>
              <a:t>公司研发的毫米波雷达智能算法，</a:t>
            </a:r>
            <a:r>
              <a:rPr lang="zh-CN" altLang="en-US" sz="1400" b="1" dirty="0">
                <a:solidFill>
                  <a:schemeClr val="tx1">
                    <a:lumMod val="75000"/>
                    <a:lumOff val="25000"/>
                  </a:schemeClr>
                </a:solidFill>
                <a:latin typeface="Arial" panose="020B0604020202020204" pitchFamily="34" charset="0"/>
                <a:ea typeface="微软雅黑" panose="020B0503020204020204" charset="-122"/>
              </a:rPr>
              <a:t>打从呼吸、心率、体动等数据分析，让睡眠监测数据更准确。</a:t>
            </a:r>
            <a:endParaRPr lang="zh-CN" altLang="en-US" sz="1400" b="1" dirty="0">
              <a:solidFill>
                <a:schemeClr val="tx1">
                  <a:lumMod val="75000"/>
                  <a:lumOff val="25000"/>
                </a:schemeClr>
              </a:solidFill>
              <a:latin typeface="Arial" panose="020B0604020202020204" pitchFamily="34" charset="0"/>
              <a:ea typeface="微软雅黑" panose="020B0503020204020204" charset="-122"/>
            </a:endParaRPr>
          </a:p>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Arial" panose="020B0604020202020204" pitchFamily="34" charset="0"/>
                <a:ea typeface="微软雅黑" panose="020B0503020204020204" charset="-122"/>
              </a:rPr>
              <a:t>公司生产的毫米波智能健康监护产品，</a:t>
            </a:r>
            <a:r>
              <a:rPr lang="zh-CN" altLang="en-US" sz="1400" b="1" dirty="0">
                <a:solidFill>
                  <a:schemeClr val="tx1">
                    <a:lumMod val="75000"/>
                    <a:lumOff val="25000"/>
                  </a:schemeClr>
                </a:solidFill>
                <a:latin typeface="Arial" panose="020B0604020202020204" pitchFamily="34" charset="0"/>
                <a:ea typeface="微软雅黑" panose="020B0503020204020204" charset="-122"/>
              </a:rPr>
              <a:t>突破以往需要穿戴、拍摄视频等缺陷，让健康变的更安全。</a:t>
            </a:r>
            <a:endParaRPr lang="zh-CN" altLang="en-US" sz="1400" b="1" dirty="0">
              <a:solidFill>
                <a:schemeClr val="tx1">
                  <a:lumMod val="75000"/>
                  <a:lumOff val="25000"/>
                </a:schemeClr>
              </a:solidFill>
              <a:latin typeface="Arial" panose="020B0604020202020204" pitchFamily="34" charset="0"/>
              <a:ea typeface="微软雅黑" panose="020B0503020204020204" charset="-122"/>
            </a:endParaRPr>
          </a:p>
          <a:p>
            <a:pPr marL="361315" indent="-361315">
              <a:lnSpc>
                <a:spcPct val="150000"/>
              </a:lnSpc>
              <a:buFont typeface="Wingdings" panose="05000000000000000000" pitchFamily="2" charset="2"/>
              <a:buChar char="Ø"/>
            </a:pPr>
            <a:r>
              <a:rPr lang="zh-CN" altLang="en-US" sz="1400" dirty="0">
                <a:solidFill>
                  <a:schemeClr val="tx1">
                    <a:lumMod val="75000"/>
                    <a:lumOff val="25000"/>
                  </a:schemeClr>
                </a:solidFill>
                <a:latin typeface="Arial" panose="020B0604020202020204" pitchFamily="34" charset="0"/>
                <a:ea typeface="微软雅黑" panose="020B0503020204020204" charset="-122"/>
                <a:sym typeface="+mn-ea"/>
              </a:rPr>
              <a:t>公司生产的毫米波智能车载雷达产品，具有</a:t>
            </a:r>
            <a:r>
              <a:rPr lang="zh-CN" altLang="en-US" sz="1400" b="1" dirty="0">
                <a:solidFill>
                  <a:schemeClr val="tx1">
                    <a:lumMod val="75000"/>
                    <a:lumOff val="25000"/>
                  </a:schemeClr>
                </a:solidFill>
                <a:latin typeface="Arial" panose="020B0604020202020204" pitchFamily="34" charset="0"/>
                <a:ea typeface="微软雅黑" panose="020B0503020204020204" charset="-122"/>
                <a:sym typeface="+mn-ea"/>
              </a:rPr>
              <a:t>不受雨雾影响、全天候、精确度高、距离远等特点。</a:t>
            </a:r>
            <a:endParaRPr lang="zh-CN" altLang="en-US" sz="1400" b="1" dirty="0">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2" name="object 10"/>
          <p:cNvSpPr/>
          <p:nvPr>
            <p:custDataLst>
              <p:tags r:id="rId9"/>
            </p:custDataLst>
          </p:nvPr>
        </p:nvSpPr>
        <p:spPr>
          <a:xfrm>
            <a:off x="661670" y="3310890"/>
            <a:ext cx="2096770" cy="1426845"/>
          </a:xfrm>
          <a:prstGeom prst="rect">
            <a:avLst/>
          </a:prstGeom>
          <a:blipFill>
            <a:blip r:embed="rId10" cstate="print"/>
            <a:stretch>
              <a:fillRect/>
            </a:stretch>
          </a:blipFill>
          <a:ln>
            <a:noFill/>
          </a:ln>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21" name="object 11"/>
          <p:cNvSpPr/>
          <p:nvPr>
            <p:custDataLst>
              <p:tags r:id="rId11"/>
            </p:custDataLst>
          </p:nvPr>
        </p:nvSpPr>
        <p:spPr>
          <a:xfrm>
            <a:off x="661670" y="4961255"/>
            <a:ext cx="2144395" cy="1548130"/>
          </a:xfrm>
          <a:prstGeom prst="rect">
            <a:avLst/>
          </a:prstGeom>
          <a:blipFill>
            <a:blip r:embed="rId12" cstate="print"/>
            <a:stretch>
              <a:fillRect/>
            </a:stretch>
          </a:blipFill>
          <a:ln>
            <a:noFill/>
          </a:ln>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26" name="object 12"/>
          <p:cNvSpPr/>
          <p:nvPr>
            <p:custDataLst>
              <p:tags r:id="rId13"/>
            </p:custDataLst>
          </p:nvPr>
        </p:nvSpPr>
        <p:spPr>
          <a:xfrm>
            <a:off x="9118600" y="3207385"/>
            <a:ext cx="2701925" cy="1600200"/>
          </a:xfrm>
          <a:prstGeom prst="rect">
            <a:avLst/>
          </a:prstGeom>
          <a:blipFill>
            <a:blip r:embed="rId14" cstate="print"/>
            <a:stretch>
              <a:fillRect/>
            </a:stretch>
          </a:blipFill>
          <a:ln>
            <a:noFill/>
          </a:ln>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28" name="object 13"/>
          <p:cNvSpPr/>
          <p:nvPr>
            <p:custDataLst>
              <p:tags r:id="rId15"/>
            </p:custDataLst>
          </p:nvPr>
        </p:nvSpPr>
        <p:spPr>
          <a:xfrm>
            <a:off x="9120505" y="4980940"/>
            <a:ext cx="2726055" cy="1528445"/>
          </a:xfrm>
          <a:prstGeom prst="rect">
            <a:avLst/>
          </a:prstGeom>
          <a:blipFill>
            <a:blip r:embed="rId16" cstate="print"/>
            <a:stretch>
              <a:fillRect/>
            </a:stretch>
          </a:blipFill>
          <a:ln>
            <a:noFill/>
          </a:ln>
        </p:spPr>
        <p:txBody>
          <a:bodyPr wrap="square" lIns="0" tIns="0" rIns="0" bIns="0" rtlCol="0"/>
          <a:lstStyle/>
          <a:p>
            <a:endParaRPr sz="3200">
              <a:solidFill>
                <a:schemeClr val="dk1"/>
              </a:solidFill>
              <a:latin typeface="微软雅黑" panose="020B0503020204020204" charset="-122"/>
              <a:ea typeface="微软雅黑" panose="020B0503020204020204" charset="-122"/>
            </a:endParaRPr>
          </a:p>
        </p:txBody>
      </p:sp>
      <p:sp>
        <p:nvSpPr>
          <p:cNvPr id="30" name="椭圆 29"/>
          <p:cNvSpPr/>
          <p:nvPr/>
        </p:nvSpPr>
        <p:spPr>
          <a:xfrm>
            <a:off x="4083685" y="3757295"/>
            <a:ext cx="4011295" cy="2257425"/>
          </a:xfrm>
          <a:prstGeom prst="ellipse">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典型应用</a:t>
            </a:r>
            <a:endParaRPr lang="zh-CN" altLang="en-US"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投放场景</a:t>
            </a: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31" name="椭圆 30"/>
          <p:cNvSpPr/>
          <p:nvPr/>
        </p:nvSpPr>
        <p:spPr>
          <a:xfrm>
            <a:off x="5431790" y="3250565"/>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居家</a:t>
            </a:r>
            <a:r>
              <a:rPr sz="1400" b="1" spc="-5"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机 构养老</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2" name="椭圆 31"/>
          <p:cNvSpPr/>
          <p:nvPr>
            <p:custDataLst>
              <p:tags r:id="rId17"/>
            </p:custDataLst>
          </p:nvPr>
        </p:nvSpPr>
        <p:spPr>
          <a:xfrm>
            <a:off x="6162040" y="5615305"/>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智能家居</a:t>
            </a:r>
            <a:endPar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ct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安防监控</a:t>
            </a:r>
            <a:endPar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3" name="椭圆 32"/>
          <p:cNvSpPr/>
          <p:nvPr>
            <p:custDataLst>
              <p:tags r:id="rId18"/>
            </p:custDataLst>
          </p:nvPr>
        </p:nvSpPr>
        <p:spPr>
          <a:xfrm>
            <a:off x="3533775" y="4858385"/>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客货</a:t>
            </a:r>
            <a:r>
              <a:rPr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车</a:t>
            </a:r>
            <a:r>
              <a:rPr lang="en-US"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特 种运输车辆</a:t>
            </a:r>
            <a:r>
              <a:rPr lang="zh-CN"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安全监测</a:t>
            </a:r>
            <a:endParaRPr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椭圆 33"/>
          <p:cNvSpPr/>
          <p:nvPr>
            <p:custDataLst>
              <p:tags r:id="rId19"/>
            </p:custDataLst>
          </p:nvPr>
        </p:nvSpPr>
        <p:spPr>
          <a:xfrm>
            <a:off x="4095115" y="3793490"/>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病人监护</a:t>
            </a:r>
            <a:endPar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35" name="椭圆 34"/>
          <p:cNvSpPr/>
          <p:nvPr>
            <p:custDataLst>
              <p:tags r:id="rId20"/>
            </p:custDataLst>
          </p:nvPr>
        </p:nvSpPr>
        <p:spPr>
          <a:xfrm>
            <a:off x="7280910" y="4820285"/>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车载雷达</a:t>
            </a:r>
            <a:endParaRPr lang="zh-CN"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6" name="椭圆 35"/>
          <p:cNvSpPr/>
          <p:nvPr>
            <p:custDataLst>
              <p:tags r:id="rId21"/>
            </p:custDataLst>
          </p:nvPr>
        </p:nvSpPr>
        <p:spPr>
          <a:xfrm>
            <a:off x="6772910" y="3743960"/>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睡眠监测</a:t>
            </a:r>
            <a:endParaRPr lang="zh-CN"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7" name="椭圆 36"/>
          <p:cNvSpPr/>
          <p:nvPr>
            <p:custDataLst>
              <p:tags r:id="rId22"/>
            </p:custDataLst>
          </p:nvPr>
        </p:nvSpPr>
        <p:spPr>
          <a:xfrm>
            <a:off x="4655185" y="5615305"/>
            <a:ext cx="1341120" cy="101409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婴幼儿</a:t>
            </a:r>
            <a:endPar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ctr"/>
            <a:r>
              <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看护</a:t>
            </a:r>
            <a:endParaRPr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矩形 35"/>
          <p:cNvSpPr/>
          <p:nvPr/>
        </p:nvSpPr>
        <p:spPr>
          <a:xfrm>
            <a:off x="447040" y="1432560"/>
            <a:ext cx="11353165" cy="1417320"/>
          </a:xfrm>
          <a:prstGeom prst="rect">
            <a:avLst/>
          </a:prstGeom>
          <a:noFill/>
          <a:ln>
            <a:solidFill>
              <a:srgbClr val="035A3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产品定位</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1125220" y="1261745"/>
            <a:ext cx="9928225" cy="368300"/>
          </a:xfrm>
          <a:prstGeom prst="rect">
            <a:avLst/>
          </a:prstGeom>
          <a:solidFill>
            <a:schemeClr val="bg1"/>
          </a:solidFill>
        </p:spPr>
        <p:txBody>
          <a:bodyPr wrap="square" rtlCol="0">
            <a:spAutoFit/>
          </a:bodyPr>
          <a:lstStyle/>
          <a:p>
            <a:pPr algn="ctr">
              <a:lnSpc>
                <a:spcPct val="90000"/>
              </a:lnSpc>
            </a:pPr>
            <a:r>
              <a:rPr lang="zh-CN" sz="2000">
                <a:solidFill>
                  <a:schemeClr val="tx1">
                    <a:lumMod val="75000"/>
                    <a:lumOff val="25000"/>
                  </a:schemeClr>
                </a:solidFill>
                <a:latin typeface="微软雅黑" panose="020B0503020204020204" charset="-122"/>
                <a:ea typeface="微软雅黑" panose="020B0503020204020204" charset="-122"/>
              </a:rPr>
              <a:t>围绕“智能”“睡眠”“健康”“安全”，专注打造毫米波雷达系列产品</a:t>
            </a:r>
            <a:endParaRPr lang="zh-CN" sz="2000">
              <a:solidFill>
                <a:schemeClr val="tx1">
                  <a:lumMod val="75000"/>
                  <a:lumOff val="25000"/>
                </a:schemeClr>
              </a:solidFill>
              <a:latin typeface="微软雅黑" panose="020B0503020204020204" charset="-122"/>
              <a:ea typeface="微软雅黑" panose="020B0503020204020204" charset="-122"/>
            </a:endParaRPr>
          </a:p>
        </p:txBody>
      </p:sp>
      <p:sp>
        <p:nvSpPr>
          <p:cNvPr id="65" name="Text Box 12"/>
          <p:cNvSpPr txBox="1">
            <a:spLocks noChangeArrowheads="1"/>
          </p:cNvSpPr>
          <p:nvPr>
            <p:custDataLst>
              <p:tags r:id="rId7"/>
            </p:custDataLst>
          </p:nvPr>
        </p:nvSpPr>
        <p:spPr bwMode="auto">
          <a:xfrm>
            <a:off x="746125" y="1704975"/>
            <a:ext cx="2112645" cy="106172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lang="zh-CN" altLang="en-US" b="1" dirty="0">
                <a:solidFill>
                  <a:srgbClr val="EB5838"/>
                </a:solidFill>
                <a:latin typeface="Arial" panose="020B0604020202020204" pitchFamily="34" charset="0"/>
                <a:ea typeface="微软雅黑" panose="020B0503020204020204" charset="-122"/>
              </a:rPr>
              <a:t>毫米波雷达模组</a:t>
            </a:r>
            <a:endParaRPr lang="zh-CN" altLang="en-US" b="1" dirty="0">
              <a:solidFill>
                <a:srgbClr val="EB5838"/>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dirty="0">
                <a:solidFill>
                  <a:schemeClr val="tx1">
                    <a:lumMod val="65000"/>
                    <a:lumOff val="35000"/>
                  </a:schemeClr>
                </a:solidFill>
                <a:latin typeface="Arial" panose="020B0604020202020204" pitchFamily="34" charset="0"/>
                <a:ea typeface="微软雅黑" panose="020B0503020204020204" charset="-122"/>
              </a:rPr>
              <a:t>公司自主研发、独立算法</a:t>
            </a:r>
            <a:endParaRPr lang="zh-CN" altLang="en-US" sz="1400" dirty="0">
              <a:solidFill>
                <a:schemeClr val="tx1">
                  <a:lumMod val="65000"/>
                  <a:lumOff val="35000"/>
                </a:schemeClr>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dirty="0">
                <a:solidFill>
                  <a:schemeClr val="tx1">
                    <a:lumMod val="65000"/>
                    <a:lumOff val="35000"/>
                  </a:schemeClr>
                </a:solidFill>
                <a:latin typeface="Arial" panose="020B0604020202020204" pitchFamily="34" charset="0"/>
                <a:ea typeface="微软雅黑" panose="020B0503020204020204" charset="-122"/>
              </a:rPr>
              <a:t>目前已</a:t>
            </a:r>
            <a:r>
              <a:rPr lang="zh-CN" altLang="en-US" sz="1400" b="1" dirty="0">
                <a:solidFill>
                  <a:schemeClr val="tx1">
                    <a:lumMod val="65000"/>
                    <a:lumOff val="35000"/>
                  </a:schemeClr>
                </a:solidFill>
                <a:latin typeface="Arial" panose="020B0604020202020204" pitchFamily="34" charset="0"/>
                <a:ea typeface="微软雅黑" panose="020B0503020204020204" charset="-122"/>
              </a:rPr>
              <a:t>稳定出货</a:t>
            </a:r>
            <a:endParaRPr lang="zh-CN" altLang="en-US" sz="1400" b="1" dirty="0">
              <a:solidFill>
                <a:schemeClr val="tx1">
                  <a:lumMod val="65000"/>
                  <a:lumOff val="35000"/>
                </a:schemeClr>
              </a:solidFill>
              <a:latin typeface="Arial" panose="020B0604020202020204" pitchFamily="34" charset="0"/>
              <a:ea typeface="微软雅黑" panose="020B0503020204020204" charset="-122"/>
            </a:endParaRPr>
          </a:p>
        </p:txBody>
      </p:sp>
      <p:sp>
        <p:nvSpPr>
          <p:cNvPr id="2" name="Text Box 12"/>
          <p:cNvSpPr txBox="1">
            <a:spLocks noChangeArrowheads="1"/>
          </p:cNvSpPr>
          <p:nvPr>
            <p:custDataLst>
              <p:tags r:id="rId8"/>
            </p:custDataLst>
          </p:nvPr>
        </p:nvSpPr>
        <p:spPr bwMode="auto">
          <a:xfrm>
            <a:off x="3263900" y="1704975"/>
            <a:ext cx="2591435" cy="106172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lang="zh-CN" altLang="en-US" b="1" dirty="0">
                <a:solidFill>
                  <a:srgbClr val="EB5838"/>
                </a:solidFill>
                <a:latin typeface="Arial" panose="020B0604020202020204" pitchFamily="34" charset="0"/>
                <a:ea typeface="微软雅黑" panose="020B0503020204020204" charset="-122"/>
              </a:rPr>
              <a:t>智能看护、睡眠监测产品</a:t>
            </a:r>
            <a:endParaRPr lang="zh-CN" altLang="en-US" b="1" i="1" dirty="0">
              <a:solidFill>
                <a:srgbClr val="035A30"/>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dirty="0">
                <a:solidFill>
                  <a:schemeClr val="tx1">
                    <a:lumMod val="65000"/>
                    <a:lumOff val="35000"/>
                  </a:schemeClr>
                </a:solidFill>
                <a:latin typeface="Arial" panose="020B0604020202020204" pitchFamily="34" charset="0"/>
                <a:ea typeface="微软雅黑" panose="020B0503020204020204" charset="-122"/>
              </a:rPr>
              <a:t>公司自主研发成功</a:t>
            </a:r>
            <a:endParaRPr lang="zh-CN" altLang="en-US" sz="1400" dirty="0">
              <a:solidFill>
                <a:schemeClr val="tx1">
                  <a:lumMod val="65000"/>
                  <a:lumOff val="35000"/>
                </a:schemeClr>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dirty="0">
                <a:solidFill>
                  <a:schemeClr val="tx1">
                    <a:lumMod val="65000"/>
                    <a:lumOff val="35000"/>
                  </a:schemeClr>
                </a:solidFill>
                <a:latin typeface="Arial" panose="020B0604020202020204" pitchFamily="34" charset="0"/>
                <a:ea typeface="微软雅黑" panose="020B0503020204020204" charset="-122"/>
              </a:rPr>
              <a:t>已</a:t>
            </a:r>
            <a:r>
              <a:rPr lang="zh-CN" altLang="en-US" sz="1400" b="1" dirty="0">
                <a:solidFill>
                  <a:schemeClr val="tx1">
                    <a:lumMod val="65000"/>
                    <a:lumOff val="35000"/>
                  </a:schemeClr>
                </a:solidFill>
                <a:latin typeface="Arial" panose="020B0604020202020204" pitchFamily="34" charset="0"/>
                <a:ea typeface="微软雅黑" panose="020B0503020204020204" charset="-122"/>
              </a:rPr>
              <a:t>实现量产</a:t>
            </a:r>
            <a:endParaRPr lang="zh-CN" altLang="en-US" sz="1400" b="1" dirty="0">
              <a:solidFill>
                <a:schemeClr val="tx1">
                  <a:lumMod val="65000"/>
                  <a:lumOff val="35000"/>
                </a:schemeClr>
              </a:solidFill>
              <a:latin typeface="Arial" panose="020B0604020202020204" pitchFamily="34" charset="0"/>
              <a:ea typeface="微软雅黑" panose="020B0503020204020204" charset="-122"/>
            </a:endParaRPr>
          </a:p>
        </p:txBody>
      </p:sp>
      <p:sp>
        <p:nvSpPr>
          <p:cNvPr id="4" name="Text Box 12"/>
          <p:cNvSpPr txBox="1">
            <a:spLocks noChangeArrowheads="1"/>
          </p:cNvSpPr>
          <p:nvPr>
            <p:custDataLst>
              <p:tags r:id="rId9"/>
            </p:custDataLst>
          </p:nvPr>
        </p:nvSpPr>
        <p:spPr bwMode="auto">
          <a:xfrm>
            <a:off x="6393815" y="1704975"/>
            <a:ext cx="2220595" cy="106172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lang="zh-CN" altLang="en-US" b="1" dirty="0">
                <a:solidFill>
                  <a:srgbClr val="EB5838"/>
                </a:solidFill>
                <a:latin typeface="Arial" panose="020B0604020202020204" pitchFamily="34" charset="0"/>
                <a:ea typeface="微软雅黑" panose="020B0503020204020204" charset="-122"/>
              </a:rPr>
              <a:t>医疗监护产品</a:t>
            </a:r>
            <a:endParaRPr lang="zh-CN" altLang="en-US" b="1" dirty="0">
              <a:solidFill>
                <a:srgbClr val="EB5838"/>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dirty="0">
                <a:solidFill>
                  <a:schemeClr val="tx1">
                    <a:lumMod val="65000"/>
                    <a:lumOff val="35000"/>
                  </a:schemeClr>
                </a:solidFill>
                <a:latin typeface="Arial" panose="020B0604020202020204" pitchFamily="34" charset="0"/>
                <a:ea typeface="微软雅黑" panose="020B0503020204020204" charset="-122"/>
              </a:rPr>
              <a:t>公司自主研发成功</a:t>
            </a:r>
            <a:endParaRPr lang="zh-CN" altLang="en-US" sz="1400" dirty="0">
              <a:solidFill>
                <a:schemeClr val="tx1">
                  <a:lumMod val="65000"/>
                  <a:lumOff val="35000"/>
                </a:schemeClr>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b="1" dirty="0">
                <a:solidFill>
                  <a:schemeClr val="tx1">
                    <a:lumMod val="65000"/>
                    <a:lumOff val="35000"/>
                  </a:schemeClr>
                </a:solidFill>
                <a:latin typeface="Arial" panose="020B0604020202020204" pitchFamily="34" charset="0"/>
                <a:ea typeface="微软雅黑" panose="020B0503020204020204" charset="-122"/>
              </a:rPr>
              <a:t>申请二类医疗器械许可证</a:t>
            </a:r>
            <a:endParaRPr lang="zh-CN" altLang="en-US" sz="1400" b="1" dirty="0">
              <a:solidFill>
                <a:schemeClr val="tx1">
                  <a:lumMod val="65000"/>
                  <a:lumOff val="35000"/>
                </a:schemeClr>
              </a:solidFill>
              <a:latin typeface="Arial" panose="020B0604020202020204" pitchFamily="34" charset="0"/>
              <a:ea typeface="微软雅黑" panose="020B0503020204020204" charset="-122"/>
            </a:endParaRPr>
          </a:p>
        </p:txBody>
      </p:sp>
      <p:cxnSp>
        <p:nvCxnSpPr>
          <p:cNvPr id="32" name="直接连接符 31"/>
          <p:cNvCxnSpPr/>
          <p:nvPr>
            <p:custDataLst>
              <p:tags r:id="rId10"/>
            </p:custDataLst>
          </p:nvPr>
        </p:nvCxnSpPr>
        <p:spPr>
          <a:xfrm flipH="1">
            <a:off x="3017520" y="1903730"/>
            <a:ext cx="9525" cy="70548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11"/>
            </p:custDataLst>
          </p:nvPr>
        </p:nvCxnSpPr>
        <p:spPr>
          <a:xfrm>
            <a:off x="6123940" y="1950085"/>
            <a:ext cx="1270" cy="62738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平行四边形 5"/>
          <p:cNvSpPr/>
          <p:nvPr/>
        </p:nvSpPr>
        <p:spPr>
          <a:xfrm>
            <a:off x="3263900" y="2959100"/>
            <a:ext cx="3820160" cy="766445"/>
          </a:xfrm>
          <a:prstGeom prst="parallelogram">
            <a:avLst/>
          </a:prstGeom>
          <a:solidFill>
            <a:srgbClr val="035A30">
              <a:alpha val="1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custDataLst>
              <p:tags r:id="rId12"/>
            </p:custDataLst>
          </p:nvPr>
        </p:nvSpPr>
        <p:spPr>
          <a:xfrm>
            <a:off x="7458393" y="2959100"/>
            <a:ext cx="3710305" cy="766445"/>
          </a:xfrm>
          <a:prstGeom prst="parallelogram">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9" name="文本框 8"/>
          <p:cNvSpPr txBox="1"/>
          <p:nvPr>
            <p:custDataLst>
              <p:tags r:id="rId13"/>
            </p:custDataLst>
          </p:nvPr>
        </p:nvSpPr>
        <p:spPr>
          <a:xfrm>
            <a:off x="1264921" y="3094673"/>
            <a:ext cx="1859280" cy="429895"/>
          </a:xfrm>
          <a:prstGeom prst="rect">
            <a:avLst/>
          </a:prstGeom>
          <a:solidFill>
            <a:schemeClr val="bg1"/>
          </a:solidFill>
        </p:spPr>
        <p:txBody>
          <a:bodyPr wrap="none" rtlCol="0">
            <a:spAutoFit/>
          </a:bodyPr>
          <a:lstStyle/>
          <a:p>
            <a:pPr algn="ctr"/>
            <a:r>
              <a:rPr lang="zh-CN" altLang="en-US" sz="2200" b="1" i="1">
                <a:solidFill>
                  <a:schemeClr val="tx1">
                    <a:lumMod val="75000"/>
                    <a:lumOff val="25000"/>
                  </a:schemeClr>
                </a:solidFill>
                <a:latin typeface="微软雅黑" panose="020B0503020204020204" charset="-122"/>
                <a:ea typeface="微软雅黑" panose="020B0503020204020204" charset="-122"/>
              </a:rPr>
              <a:t>智能健康看护</a:t>
            </a:r>
            <a:endParaRPr lang="zh-CN" altLang="en-US" sz="2200" b="1" i="1">
              <a:solidFill>
                <a:schemeClr val="tx1">
                  <a:lumMod val="75000"/>
                  <a:lumOff val="25000"/>
                </a:schemeClr>
              </a:solidFill>
              <a:latin typeface="微软雅黑" panose="020B0503020204020204" charset="-122"/>
              <a:ea typeface="微软雅黑" panose="020B0503020204020204" charset="-122"/>
            </a:endParaRPr>
          </a:p>
        </p:txBody>
      </p:sp>
      <p:sp>
        <p:nvSpPr>
          <p:cNvPr id="17" name="文本框 16"/>
          <p:cNvSpPr txBox="1"/>
          <p:nvPr>
            <p:custDataLst>
              <p:tags r:id="rId14"/>
            </p:custDataLst>
          </p:nvPr>
        </p:nvSpPr>
        <p:spPr>
          <a:xfrm>
            <a:off x="6959919" y="3127058"/>
            <a:ext cx="547370" cy="42989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ctr"/>
            <a:r>
              <a:rPr lang="en-US" altLang="zh-CN" sz="2200" b="1" i="1">
                <a:solidFill>
                  <a:schemeClr val="tx1">
                    <a:lumMod val="75000"/>
                    <a:lumOff val="25000"/>
                  </a:schemeClr>
                </a:solidFill>
                <a:latin typeface="微软雅黑" panose="020B0503020204020204" charset="-122"/>
                <a:ea typeface="微软雅黑" panose="020B0503020204020204" charset="-122"/>
              </a:rPr>
              <a:t>VS</a:t>
            </a:r>
            <a:endParaRPr lang="en-US" altLang="zh-CN" sz="2200" b="1" i="1">
              <a:solidFill>
                <a:schemeClr val="tx1">
                  <a:lumMod val="75000"/>
                  <a:lumOff val="25000"/>
                </a:schemeClr>
              </a:solidFill>
              <a:latin typeface="微软雅黑" panose="020B0503020204020204" charset="-122"/>
              <a:ea typeface="微软雅黑" panose="020B0503020204020204" charset="-122"/>
            </a:endParaRPr>
          </a:p>
        </p:txBody>
      </p:sp>
      <p:sp>
        <p:nvSpPr>
          <p:cNvPr id="18" name="文本框 17"/>
          <p:cNvSpPr txBox="1"/>
          <p:nvPr/>
        </p:nvSpPr>
        <p:spPr>
          <a:xfrm>
            <a:off x="3645535" y="3101975"/>
            <a:ext cx="3008630" cy="521970"/>
          </a:xfrm>
          <a:prstGeom prst="rect">
            <a:avLst/>
          </a:prstGeom>
          <a:noFill/>
        </p:spPr>
        <p:txBody>
          <a:bodyPr wrap="square" rtlCol="0" anchor="t">
            <a:spAutoFit/>
          </a:bodyPr>
          <a:lstStyle/>
          <a:p>
            <a:pPr algn="ctr"/>
            <a:r>
              <a:rPr lang="zh-CN" altLang="en-US" sz="1400" b="1" dirty="0">
                <a:solidFill>
                  <a:srgbClr val="035A30"/>
                </a:solidFill>
              </a:rPr>
              <a:t>社区</a:t>
            </a:r>
            <a:r>
              <a:rPr lang="en-US" altLang="zh-CN" sz="1400" b="1" dirty="0">
                <a:solidFill>
                  <a:srgbClr val="035A30"/>
                </a:solidFill>
              </a:rPr>
              <a:t>/</a:t>
            </a:r>
            <a:r>
              <a:rPr lang="zh-CN" altLang="en-US" sz="1400" b="1" dirty="0">
                <a:solidFill>
                  <a:srgbClr val="035A30"/>
                </a:solidFill>
              </a:rPr>
              <a:t>机构养老、居家养老看护</a:t>
            </a:r>
            <a:r>
              <a:rPr lang="en-US" altLang="zh-CN" sz="1400" b="1" dirty="0">
                <a:solidFill>
                  <a:srgbClr val="035A30"/>
                </a:solidFill>
              </a:rPr>
              <a:t>/</a:t>
            </a:r>
            <a:r>
              <a:rPr lang="zh-CN" altLang="en-US" sz="1400" b="1" dirty="0">
                <a:solidFill>
                  <a:srgbClr val="035A30"/>
                </a:solidFill>
              </a:rPr>
              <a:t>亚健康人群健康监测</a:t>
            </a:r>
            <a:r>
              <a:rPr lang="en-US" altLang="zh-CN" sz="1400" b="1" dirty="0">
                <a:solidFill>
                  <a:srgbClr val="035A30"/>
                </a:solidFill>
              </a:rPr>
              <a:t>/</a:t>
            </a:r>
            <a:r>
              <a:rPr lang="zh-CN" altLang="en-US" sz="1400" b="1" dirty="0">
                <a:solidFill>
                  <a:srgbClr val="035A30"/>
                </a:solidFill>
              </a:rPr>
              <a:t>婴幼儿看护市场</a:t>
            </a:r>
            <a:endParaRPr lang="zh-CN" altLang="en-US" sz="1400" b="1" dirty="0">
              <a:solidFill>
                <a:srgbClr val="035A30"/>
              </a:solidFill>
            </a:endParaRPr>
          </a:p>
        </p:txBody>
      </p:sp>
      <p:sp>
        <p:nvSpPr>
          <p:cNvPr id="19" name="文本框 18"/>
          <p:cNvSpPr txBox="1"/>
          <p:nvPr>
            <p:custDataLst>
              <p:tags r:id="rId15"/>
            </p:custDataLst>
          </p:nvPr>
        </p:nvSpPr>
        <p:spPr>
          <a:xfrm>
            <a:off x="7792085" y="3209925"/>
            <a:ext cx="3042920" cy="306705"/>
          </a:xfrm>
          <a:prstGeom prst="rect">
            <a:avLst/>
          </a:prstGeom>
          <a:noFill/>
        </p:spPr>
        <p:txBody>
          <a:bodyPr wrap="square" rtlCol="0" anchor="t">
            <a:spAutoFit/>
          </a:bodyPr>
          <a:lstStyle/>
          <a:p>
            <a:pPr algn="ctr"/>
            <a:r>
              <a:rPr lang="zh-CN" altLang="en-US" sz="1400" b="1">
                <a:solidFill>
                  <a:schemeClr val="tx1">
                    <a:lumMod val="65000"/>
                    <a:lumOff val="35000"/>
                  </a:schemeClr>
                </a:solidFill>
              </a:rPr>
              <a:t>传统人工看护红外、摄像头智能看护</a:t>
            </a:r>
            <a:endParaRPr lang="zh-CN" altLang="en-US" sz="1400" b="1">
              <a:solidFill>
                <a:schemeClr val="tx1">
                  <a:lumMod val="65000"/>
                  <a:lumOff val="35000"/>
                </a:schemeClr>
              </a:solidFill>
            </a:endParaRPr>
          </a:p>
        </p:txBody>
      </p:sp>
      <p:sp>
        <p:nvSpPr>
          <p:cNvPr id="20" name="平行四边形 19"/>
          <p:cNvSpPr/>
          <p:nvPr>
            <p:custDataLst>
              <p:tags r:id="rId16"/>
            </p:custDataLst>
          </p:nvPr>
        </p:nvSpPr>
        <p:spPr>
          <a:xfrm>
            <a:off x="3263900" y="3977640"/>
            <a:ext cx="3820160" cy="766445"/>
          </a:xfrm>
          <a:prstGeom prst="parallelogram">
            <a:avLst/>
          </a:prstGeom>
          <a:solidFill>
            <a:srgbClr val="035A30">
              <a:alpha val="1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p:nvPr>
            <p:custDataLst>
              <p:tags r:id="rId17"/>
            </p:custDataLst>
          </p:nvPr>
        </p:nvSpPr>
        <p:spPr>
          <a:xfrm>
            <a:off x="7458393" y="3977640"/>
            <a:ext cx="3710305" cy="766445"/>
          </a:xfrm>
          <a:prstGeom prst="parallelogram">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22" name="文本框 21"/>
          <p:cNvSpPr txBox="1"/>
          <p:nvPr>
            <p:custDataLst>
              <p:tags r:id="rId18"/>
            </p:custDataLst>
          </p:nvPr>
        </p:nvSpPr>
        <p:spPr>
          <a:xfrm>
            <a:off x="1264921" y="4119563"/>
            <a:ext cx="1859280" cy="429895"/>
          </a:xfrm>
          <a:prstGeom prst="rect">
            <a:avLst/>
          </a:prstGeom>
          <a:solidFill>
            <a:schemeClr val="bg1"/>
          </a:solidFill>
        </p:spPr>
        <p:txBody>
          <a:bodyPr wrap="none" rtlCol="0">
            <a:spAutoFit/>
          </a:bodyPr>
          <a:lstStyle/>
          <a:p>
            <a:pPr algn="ctr"/>
            <a:r>
              <a:rPr lang="zh-CN" altLang="en-US" sz="2200" b="1" i="1">
                <a:solidFill>
                  <a:schemeClr val="tx1">
                    <a:lumMod val="75000"/>
                    <a:lumOff val="25000"/>
                  </a:schemeClr>
                </a:solidFill>
                <a:latin typeface="微软雅黑" panose="020B0503020204020204" charset="-122"/>
                <a:ea typeface="微软雅黑" panose="020B0503020204020204" charset="-122"/>
              </a:rPr>
              <a:t>智慧睡眠监测</a:t>
            </a:r>
            <a:endParaRPr lang="zh-CN" altLang="en-US" sz="2200" b="1" i="1">
              <a:solidFill>
                <a:schemeClr val="tx1">
                  <a:lumMod val="75000"/>
                  <a:lumOff val="25000"/>
                </a:schemeClr>
              </a:solidFill>
              <a:latin typeface="微软雅黑" panose="020B0503020204020204" charset="-122"/>
              <a:ea typeface="微软雅黑" panose="020B0503020204020204" charset="-122"/>
            </a:endParaRPr>
          </a:p>
        </p:txBody>
      </p:sp>
      <p:sp>
        <p:nvSpPr>
          <p:cNvPr id="23" name="文本框 22"/>
          <p:cNvSpPr txBox="1"/>
          <p:nvPr>
            <p:custDataLst>
              <p:tags r:id="rId19"/>
            </p:custDataLst>
          </p:nvPr>
        </p:nvSpPr>
        <p:spPr>
          <a:xfrm>
            <a:off x="6959919" y="4145598"/>
            <a:ext cx="547370" cy="429895"/>
          </a:xfrm>
          <a:prstGeom prst="rect">
            <a:avLst/>
          </a:prstGeom>
          <a:noFill/>
          <a:ln>
            <a:noFill/>
          </a:ln>
          <a:extLst>
            <a:ext uri="{909E8E84-426E-40DD-AFC4-6F175D3DCCD1}">
              <a14:hiddenFill xmlns:a14="http://schemas.microsoft.com/office/drawing/2010/main">
                <a:solidFill>
                  <a:schemeClr val="bg1"/>
                </a:solidFill>
              </a14:hiddenFill>
            </a:ext>
          </a:extLst>
        </p:spPr>
        <p:txBody>
          <a:bodyPr wrap="none" rtlCol="0">
            <a:spAutoFit/>
          </a:bodyPr>
          <a:lstStyle/>
          <a:p>
            <a:pPr algn="ctr"/>
            <a:r>
              <a:rPr lang="en-US" altLang="zh-CN" sz="2200" b="1" i="1">
                <a:solidFill>
                  <a:schemeClr val="tx1">
                    <a:lumMod val="75000"/>
                    <a:lumOff val="25000"/>
                  </a:schemeClr>
                </a:solidFill>
                <a:latin typeface="微软雅黑" panose="020B0503020204020204" charset="-122"/>
                <a:ea typeface="微软雅黑" panose="020B0503020204020204" charset="-122"/>
              </a:rPr>
              <a:t>VS</a:t>
            </a:r>
            <a:endParaRPr lang="en-US" altLang="zh-CN" sz="2200" b="1" i="1">
              <a:solidFill>
                <a:schemeClr val="tx1">
                  <a:lumMod val="75000"/>
                  <a:lumOff val="25000"/>
                </a:schemeClr>
              </a:solidFill>
              <a:latin typeface="微软雅黑" panose="020B0503020204020204" charset="-122"/>
              <a:ea typeface="微软雅黑" panose="020B0503020204020204" charset="-122"/>
            </a:endParaRPr>
          </a:p>
        </p:txBody>
      </p:sp>
      <p:sp>
        <p:nvSpPr>
          <p:cNvPr id="24" name="文本框 23"/>
          <p:cNvSpPr txBox="1"/>
          <p:nvPr>
            <p:custDataLst>
              <p:tags r:id="rId20"/>
            </p:custDataLst>
          </p:nvPr>
        </p:nvSpPr>
        <p:spPr>
          <a:xfrm>
            <a:off x="3645535" y="4184015"/>
            <a:ext cx="3008630" cy="306705"/>
          </a:xfrm>
          <a:prstGeom prst="rect">
            <a:avLst/>
          </a:prstGeom>
          <a:noFill/>
        </p:spPr>
        <p:txBody>
          <a:bodyPr wrap="square" rtlCol="0" anchor="t">
            <a:spAutoFit/>
          </a:bodyPr>
          <a:lstStyle/>
          <a:p>
            <a:pPr algn="ctr"/>
            <a:r>
              <a:rPr lang="zh-CN" altLang="en-US" sz="1400" b="1">
                <a:solidFill>
                  <a:srgbClr val="035A30"/>
                </a:solidFill>
              </a:rPr>
              <a:t>睡眠障碍、呼吸暂停</a:t>
            </a:r>
            <a:endParaRPr lang="zh-CN" altLang="en-US" sz="1400" b="1">
              <a:solidFill>
                <a:srgbClr val="035A30"/>
              </a:solidFill>
            </a:endParaRPr>
          </a:p>
        </p:txBody>
      </p:sp>
      <p:sp>
        <p:nvSpPr>
          <p:cNvPr id="25" name="文本框 24"/>
          <p:cNvSpPr txBox="1"/>
          <p:nvPr>
            <p:custDataLst>
              <p:tags r:id="rId21"/>
            </p:custDataLst>
          </p:nvPr>
        </p:nvSpPr>
        <p:spPr>
          <a:xfrm>
            <a:off x="7792085" y="4228465"/>
            <a:ext cx="3042920" cy="306705"/>
          </a:xfrm>
          <a:prstGeom prst="rect">
            <a:avLst/>
          </a:prstGeom>
          <a:noFill/>
        </p:spPr>
        <p:txBody>
          <a:bodyPr wrap="square" rtlCol="0" anchor="t">
            <a:spAutoFit/>
          </a:bodyPr>
          <a:lstStyle/>
          <a:p>
            <a:pPr algn="ctr"/>
            <a:r>
              <a:rPr lang="zh-CN" altLang="en-US" sz="1400" b="1">
                <a:solidFill>
                  <a:schemeClr val="tx1">
                    <a:lumMod val="65000"/>
                    <a:lumOff val="35000"/>
                  </a:schemeClr>
                </a:solidFill>
              </a:rPr>
              <a:t>可穿戴式睡眠监测</a:t>
            </a:r>
            <a:endParaRPr lang="zh-CN" altLang="en-US" sz="1400" b="1">
              <a:solidFill>
                <a:schemeClr val="tx1">
                  <a:lumMod val="65000"/>
                  <a:lumOff val="35000"/>
                </a:schemeClr>
              </a:solidFill>
            </a:endParaRPr>
          </a:p>
        </p:txBody>
      </p:sp>
      <p:sp>
        <p:nvSpPr>
          <p:cNvPr id="26" name="平行四边形 25"/>
          <p:cNvSpPr/>
          <p:nvPr>
            <p:custDataLst>
              <p:tags r:id="rId22"/>
            </p:custDataLst>
          </p:nvPr>
        </p:nvSpPr>
        <p:spPr>
          <a:xfrm>
            <a:off x="3263900" y="5012690"/>
            <a:ext cx="3820160" cy="766445"/>
          </a:xfrm>
          <a:prstGeom prst="parallelogram">
            <a:avLst/>
          </a:prstGeom>
          <a:solidFill>
            <a:srgbClr val="035A30">
              <a:alpha val="1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custDataLst>
              <p:tags r:id="rId23"/>
            </p:custDataLst>
          </p:nvPr>
        </p:nvSpPr>
        <p:spPr>
          <a:xfrm>
            <a:off x="7458393" y="5012690"/>
            <a:ext cx="3710305" cy="766445"/>
          </a:xfrm>
          <a:prstGeom prst="parallelogram">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28" name="文本框 27"/>
          <p:cNvSpPr txBox="1"/>
          <p:nvPr>
            <p:custDataLst>
              <p:tags r:id="rId24"/>
            </p:custDataLst>
          </p:nvPr>
        </p:nvSpPr>
        <p:spPr>
          <a:xfrm>
            <a:off x="1337946" y="5167313"/>
            <a:ext cx="1859280" cy="429895"/>
          </a:xfrm>
          <a:prstGeom prst="rect">
            <a:avLst/>
          </a:prstGeom>
          <a:solidFill>
            <a:schemeClr val="bg1"/>
          </a:solidFill>
        </p:spPr>
        <p:txBody>
          <a:bodyPr wrap="none" rtlCol="0">
            <a:spAutoFit/>
          </a:bodyPr>
          <a:lstStyle/>
          <a:p>
            <a:pPr algn="ctr"/>
            <a:r>
              <a:rPr lang="zh-CN" altLang="en-US" sz="2200" b="1" i="1">
                <a:solidFill>
                  <a:schemeClr val="tx1">
                    <a:lumMod val="75000"/>
                    <a:lumOff val="25000"/>
                  </a:schemeClr>
                </a:solidFill>
                <a:latin typeface="微软雅黑" panose="020B0503020204020204" charset="-122"/>
                <a:ea typeface="微软雅黑" panose="020B0503020204020204" charset="-122"/>
              </a:rPr>
              <a:t>智能医疗监护</a:t>
            </a:r>
            <a:endParaRPr lang="zh-CN" altLang="en-US" sz="2200" b="1" i="1">
              <a:solidFill>
                <a:schemeClr val="tx1">
                  <a:lumMod val="75000"/>
                  <a:lumOff val="25000"/>
                </a:schemeClr>
              </a:solidFill>
              <a:latin typeface="微软雅黑" panose="020B0503020204020204" charset="-122"/>
              <a:ea typeface="微软雅黑" panose="020B0503020204020204" charset="-122"/>
            </a:endParaRPr>
          </a:p>
        </p:txBody>
      </p:sp>
      <p:sp>
        <p:nvSpPr>
          <p:cNvPr id="29" name="文本框 28"/>
          <p:cNvSpPr txBox="1"/>
          <p:nvPr>
            <p:custDataLst>
              <p:tags r:id="rId25"/>
            </p:custDataLst>
          </p:nvPr>
        </p:nvSpPr>
        <p:spPr>
          <a:xfrm>
            <a:off x="6959919" y="5180648"/>
            <a:ext cx="547370" cy="42989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ctr"/>
            <a:r>
              <a:rPr lang="en-US" altLang="zh-CN" sz="2200" b="1" i="1">
                <a:solidFill>
                  <a:schemeClr val="tx1">
                    <a:lumMod val="75000"/>
                    <a:lumOff val="25000"/>
                  </a:schemeClr>
                </a:solidFill>
                <a:latin typeface="微软雅黑" panose="020B0503020204020204" charset="-122"/>
                <a:ea typeface="微软雅黑" panose="020B0503020204020204" charset="-122"/>
              </a:rPr>
              <a:t>VS</a:t>
            </a:r>
            <a:endParaRPr lang="en-US" altLang="zh-CN" sz="2200" b="1" i="1">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custDataLst>
              <p:tags r:id="rId26"/>
            </p:custDataLst>
          </p:nvPr>
        </p:nvSpPr>
        <p:spPr>
          <a:xfrm>
            <a:off x="3645535" y="5238115"/>
            <a:ext cx="3008630" cy="306705"/>
          </a:xfrm>
          <a:prstGeom prst="rect">
            <a:avLst/>
          </a:prstGeom>
          <a:noFill/>
        </p:spPr>
        <p:txBody>
          <a:bodyPr wrap="square" rtlCol="0" anchor="t">
            <a:spAutoFit/>
          </a:bodyPr>
          <a:lstStyle/>
          <a:p>
            <a:pPr algn="ctr"/>
            <a:r>
              <a:rPr lang="zh-CN" altLang="en-US" sz="1400" b="1">
                <a:solidFill>
                  <a:srgbClr val="035A30"/>
                </a:solidFill>
              </a:rPr>
              <a:t>病人监护</a:t>
            </a:r>
            <a:r>
              <a:rPr lang="en-US" altLang="zh-CN" sz="1400" b="1">
                <a:solidFill>
                  <a:srgbClr val="035A30"/>
                </a:solidFill>
              </a:rPr>
              <a:t>/</a:t>
            </a:r>
            <a:r>
              <a:rPr lang="zh-CN" altLang="en-US" sz="1400" b="1">
                <a:solidFill>
                  <a:srgbClr val="035A30"/>
                </a:solidFill>
              </a:rPr>
              <a:t>睡眠科室数据监测</a:t>
            </a:r>
            <a:endParaRPr lang="zh-CN" altLang="en-US" sz="1400" b="1">
              <a:solidFill>
                <a:srgbClr val="035A30"/>
              </a:solidFill>
            </a:endParaRPr>
          </a:p>
        </p:txBody>
      </p:sp>
      <p:sp>
        <p:nvSpPr>
          <p:cNvPr id="31" name="文本框 30"/>
          <p:cNvSpPr txBox="1"/>
          <p:nvPr>
            <p:custDataLst>
              <p:tags r:id="rId27"/>
            </p:custDataLst>
          </p:nvPr>
        </p:nvSpPr>
        <p:spPr>
          <a:xfrm>
            <a:off x="7792085" y="5219065"/>
            <a:ext cx="3042920" cy="306705"/>
          </a:xfrm>
          <a:prstGeom prst="rect">
            <a:avLst/>
          </a:prstGeom>
          <a:noFill/>
        </p:spPr>
        <p:txBody>
          <a:bodyPr wrap="square" rtlCol="0" anchor="t">
            <a:spAutoFit/>
          </a:bodyPr>
          <a:lstStyle/>
          <a:p>
            <a:pPr algn="ctr"/>
            <a:r>
              <a:rPr lang="zh-CN" altLang="en-US" sz="1400" b="1">
                <a:solidFill>
                  <a:schemeClr val="tx1">
                    <a:lumMod val="65000"/>
                    <a:lumOff val="35000"/>
                  </a:schemeClr>
                </a:solidFill>
              </a:rPr>
              <a:t>医用多导仪器</a:t>
            </a:r>
            <a:endParaRPr lang="zh-CN" altLang="en-US" sz="1400" b="1">
              <a:solidFill>
                <a:schemeClr val="tx1">
                  <a:lumMod val="65000"/>
                  <a:lumOff val="35000"/>
                </a:schemeClr>
              </a:solidFill>
            </a:endParaRPr>
          </a:p>
        </p:txBody>
      </p:sp>
      <p:sp>
        <p:nvSpPr>
          <p:cNvPr id="33" name="平行四边形 32"/>
          <p:cNvSpPr/>
          <p:nvPr>
            <p:custDataLst>
              <p:tags r:id="rId28"/>
            </p:custDataLst>
          </p:nvPr>
        </p:nvSpPr>
        <p:spPr>
          <a:xfrm>
            <a:off x="1033780" y="2962275"/>
            <a:ext cx="2359025" cy="766445"/>
          </a:xfrm>
          <a:prstGeom prst="parallelogram">
            <a:avLst/>
          </a:prstGeom>
          <a:solidFill>
            <a:srgbClr val="035A3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平行四边形 33"/>
          <p:cNvSpPr/>
          <p:nvPr>
            <p:custDataLst>
              <p:tags r:id="rId29"/>
            </p:custDataLst>
          </p:nvPr>
        </p:nvSpPr>
        <p:spPr>
          <a:xfrm>
            <a:off x="1033780" y="3975100"/>
            <a:ext cx="2359025" cy="766445"/>
          </a:xfrm>
          <a:prstGeom prst="parallelogram">
            <a:avLst/>
          </a:prstGeom>
          <a:solidFill>
            <a:srgbClr val="035A3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平行四边形 34"/>
          <p:cNvSpPr/>
          <p:nvPr>
            <p:custDataLst>
              <p:tags r:id="rId30"/>
            </p:custDataLst>
          </p:nvPr>
        </p:nvSpPr>
        <p:spPr>
          <a:xfrm>
            <a:off x="1033780" y="5012690"/>
            <a:ext cx="2359025" cy="766445"/>
          </a:xfrm>
          <a:prstGeom prst="parallelogram">
            <a:avLst/>
          </a:prstGeom>
          <a:solidFill>
            <a:srgbClr val="035A3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p:cNvSpPr/>
          <p:nvPr>
            <p:custDataLst>
              <p:tags r:id="rId31"/>
            </p:custDataLst>
          </p:nvPr>
        </p:nvSpPr>
        <p:spPr>
          <a:xfrm>
            <a:off x="3195320" y="6005830"/>
            <a:ext cx="3820160" cy="766445"/>
          </a:xfrm>
          <a:prstGeom prst="parallelogram">
            <a:avLst/>
          </a:prstGeom>
          <a:solidFill>
            <a:srgbClr val="035A30">
              <a:alpha val="1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p:cNvSpPr/>
          <p:nvPr>
            <p:custDataLst>
              <p:tags r:id="rId32"/>
            </p:custDataLst>
          </p:nvPr>
        </p:nvSpPr>
        <p:spPr>
          <a:xfrm>
            <a:off x="7389813" y="6005830"/>
            <a:ext cx="3710305" cy="766445"/>
          </a:xfrm>
          <a:prstGeom prst="parallelogram">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3" name="文本框 12"/>
          <p:cNvSpPr txBox="1"/>
          <p:nvPr>
            <p:custDataLst>
              <p:tags r:id="rId33"/>
            </p:custDataLst>
          </p:nvPr>
        </p:nvSpPr>
        <p:spPr>
          <a:xfrm>
            <a:off x="1269366" y="6160453"/>
            <a:ext cx="1859280" cy="429895"/>
          </a:xfrm>
          <a:prstGeom prst="rect">
            <a:avLst/>
          </a:prstGeom>
          <a:solidFill>
            <a:schemeClr val="bg1"/>
          </a:solidFill>
        </p:spPr>
        <p:txBody>
          <a:bodyPr wrap="none" rtlCol="0">
            <a:spAutoFit/>
          </a:bodyPr>
          <a:lstStyle/>
          <a:p>
            <a:pPr algn="ctr"/>
            <a:r>
              <a:rPr lang="zh-CN" altLang="en-US" sz="2200" b="1" i="1">
                <a:solidFill>
                  <a:schemeClr val="tx1">
                    <a:lumMod val="75000"/>
                    <a:lumOff val="25000"/>
                  </a:schemeClr>
                </a:solidFill>
                <a:latin typeface="微软雅黑" panose="020B0503020204020204" charset="-122"/>
                <a:ea typeface="微软雅黑" panose="020B0503020204020204" charset="-122"/>
              </a:rPr>
              <a:t>智能车载雷达</a:t>
            </a:r>
            <a:endParaRPr lang="zh-CN" altLang="en-US" sz="2200" b="1" i="1">
              <a:solidFill>
                <a:schemeClr val="tx1">
                  <a:lumMod val="75000"/>
                  <a:lumOff val="25000"/>
                </a:schemeClr>
              </a:solidFill>
              <a:latin typeface="微软雅黑" panose="020B0503020204020204" charset="-122"/>
              <a:ea typeface="微软雅黑" panose="020B0503020204020204" charset="-122"/>
            </a:endParaRPr>
          </a:p>
        </p:txBody>
      </p:sp>
      <p:sp>
        <p:nvSpPr>
          <p:cNvPr id="14" name="文本框 13"/>
          <p:cNvSpPr txBox="1"/>
          <p:nvPr>
            <p:custDataLst>
              <p:tags r:id="rId34"/>
            </p:custDataLst>
          </p:nvPr>
        </p:nvSpPr>
        <p:spPr>
          <a:xfrm>
            <a:off x="6891339" y="6173788"/>
            <a:ext cx="547370" cy="42989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ctr"/>
            <a:r>
              <a:rPr lang="en-US" altLang="zh-CN" sz="2200" b="1" i="1">
                <a:solidFill>
                  <a:schemeClr val="tx1">
                    <a:lumMod val="75000"/>
                    <a:lumOff val="25000"/>
                  </a:schemeClr>
                </a:solidFill>
                <a:latin typeface="微软雅黑" panose="020B0503020204020204" charset="-122"/>
                <a:ea typeface="微软雅黑" panose="020B0503020204020204" charset="-122"/>
              </a:rPr>
              <a:t>VS</a:t>
            </a:r>
            <a:endParaRPr lang="en-US" altLang="zh-CN" sz="2200" b="1" i="1">
              <a:solidFill>
                <a:schemeClr val="tx1">
                  <a:lumMod val="75000"/>
                  <a:lumOff val="25000"/>
                </a:schemeClr>
              </a:solidFill>
              <a:latin typeface="微软雅黑" panose="020B0503020204020204" charset="-122"/>
              <a:ea typeface="微软雅黑" panose="020B0503020204020204" charset="-122"/>
            </a:endParaRPr>
          </a:p>
        </p:txBody>
      </p:sp>
      <p:sp>
        <p:nvSpPr>
          <p:cNvPr id="15" name="文本框 14"/>
          <p:cNvSpPr txBox="1"/>
          <p:nvPr>
            <p:custDataLst>
              <p:tags r:id="rId35"/>
            </p:custDataLst>
          </p:nvPr>
        </p:nvSpPr>
        <p:spPr>
          <a:xfrm>
            <a:off x="3576955" y="6231255"/>
            <a:ext cx="3008630" cy="306705"/>
          </a:xfrm>
          <a:prstGeom prst="rect">
            <a:avLst/>
          </a:prstGeom>
          <a:noFill/>
        </p:spPr>
        <p:txBody>
          <a:bodyPr wrap="square" rtlCol="0" anchor="t">
            <a:spAutoFit/>
          </a:bodyPr>
          <a:lstStyle/>
          <a:p>
            <a:pPr algn="ctr"/>
            <a:r>
              <a:rPr lang="zh-CN" sz="1400" b="1">
                <a:solidFill>
                  <a:srgbClr val="035A30"/>
                </a:solidFill>
              </a:rPr>
              <a:t>客货车后装市场</a:t>
            </a:r>
            <a:endParaRPr lang="zh-CN" sz="1400" b="1">
              <a:solidFill>
                <a:srgbClr val="035A30"/>
              </a:solidFill>
            </a:endParaRPr>
          </a:p>
        </p:txBody>
      </p:sp>
      <p:sp>
        <p:nvSpPr>
          <p:cNvPr id="16" name="文本框 15"/>
          <p:cNvSpPr txBox="1"/>
          <p:nvPr>
            <p:custDataLst>
              <p:tags r:id="rId36"/>
            </p:custDataLst>
          </p:nvPr>
        </p:nvSpPr>
        <p:spPr>
          <a:xfrm>
            <a:off x="7723505" y="6212205"/>
            <a:ext cx="3042920" cy="306705"/>
          </a:xfrm>
          <a:prstGeom prst="rect">
            <a:avLst/>
          </a:prstGeom>
          <a:noFill/>
        </p:spPr>
        <p:txBody>
          <a:bodyPr wrap="square" rtlCol="0" anchor="t">
            <a:spAutoFit/>
          </a:bodyPr>
          <a:lstStyle/>
          <a:p>
            <a:pPr algn="ctr"/>
            <a:r>
              <a:rPr lang="zh-CN" altLang="en-US" sz="1400" b="1">
                <a:solidFill>
                  <a:schemeClr val="tx1">
                    <a:lumMod val="65000"/>
                    <a:lumOff val="35000"/>
                  </a:schemeClr>
                </a:solidFill>
              </a:rPr>
              <a:t>超声波、摄像头</a:t>
            </a:r>
            <a:endParaRPr lang="zh-CN" altLang="en-US" sz="1400" b="1">
              <a:solidFill>
                <a:schemeClr val="tx1">
                  <a:lumMod val="65000"/>
                  <a:lumOff val="35000"/>
                </a:schemeClr>
              </a:solidFill>
            </a:endParaRPr>
          </a:p>
        </p:txBody>
      </p:sp>
      <p:sp>
        <p:nvSpPr>
          <p:cNvPr id="37" name="平行四边形 36"/>
          <p:cNvSpPr/>
          <p:nvPr>
            <p:custDataLst>
              <p:tags r:id="rId37"/>
            </p:custDataLst>
          </p:nvPr>
        </p:nvSpPr>
        <p:spPr>
          <a:xfrm>
            <a:off x="911860" y="6005830"/>
            <a:ext cx="2359025" cy="766445"/>
          </a:xfrm>
          <a:prstGeom prst="parallelogram">
            <a:avLst/>
          </a:prstGeom>
          <a:solidFill>
            <a:srgbClr val="035A3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custDataLst>
              <p:tags r:id="rId38"/>
            </p:custDataLst>
          </p:nvPr>
        </p:nvCxnSpPr>
        <p:spPr>
          <a:xfrm>
            <a:off x="8936355" y="1956435"/>
            <a:ext cx="1270" cy="62738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 Box 12"/>
          <p:cNvSpPr txBox="1">
            <a:spLocks noChangeArrowheads="1"/>
          </p:cNvSpPr>
          <p:nvPr>
            <p:custDataLst>
              <p:tags r:id="rId39"/>
            </p:custDataLst>
          </p:nvPr>
        </p:nvSpPr>
        <p:spPr bwMode="auto">
          <a:xfrm>
            <a:off x="9288145" y="1704975"/>
            <a:ext cx="2220595" cy="106172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lang="zh-CN" altLang="en-US" b="1" dirty="0">
                <a:solidFill>
                  <a:srgbClr val="EB5838"/>
                </a:solidFill>
                <a:latin typeface="Arial" panose="020B0604020202020204" pitchFamily="34" charset="0"/>
                <a:ea typeface="微软雅黑" panose="020B0503020204020204" charset="-122"/>
              </a:rPr>
              <a:t>车载雷达产品</a:t>
            </a:r>
            <a:endParaRPr lang="zh-CN" altLang="en-US" b="1" dirty="0">
              <a:solidFill>
                <a:srgbClr val="EB5838"/>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dirty="0">
                <a:solidFill>
                  <a:schemeClr val="tx1">
                    <a:lumMod val="65000"/>
                    <a:lumOff val="35000"/>
                  </a:schemeClr>
                </a:solidFill>
                <a:latin typeface="Arial" panose="020B0604020202020204" pitchFamily="34" charset="0"/>
                <a:ea typeface="微软雅黑" panose="020B0503020204020204" charset="-122"/>
              </a:rPr>
              <a:t>公司自主研发成功</a:t>
            </a:r>
            <a:endParaRPr lang="zh-CN" altLang="en-US" sz="1400" dirty="0">
              <a:solidFill>
                <a:schemeClr val="tx1">
                  <a:lumMod val="65000"/>
                  <a:lumOff val="35000"/>
                </a:schemeClr>
              </a:solidFill>
              <a:latin typeface="Arial" panose="020B0604020202020204" pitchFamily="34" charset="0"/>
              <a:ea typeface="微软雅黑" panose="020B0503020204020204" charset="-122"/>
            </a:endParaRPr>
          </a:p>
          <a:p>
            <a:pPr indent="0">
              <a:lnSpc>
                <a:spcPct val="150000"/>
              </a:lnSpc>
              <a:buFont typeface="Wingdings" panose="05000000000000000000" pitchFamily="2" charset="2"/>
              <a:buNone/>
            </a:pPr>
            <a:r>
              <a:rPr lang="zh-CN" altLang="en-US" sz="1400" b="1" dirty="0">
                <a:solidFill>
                  <a:schemeClr val="tx1">
                    <a:lumMod val="65000"/>
                    <a:lumOff val="35000"/>
                  </a:schemeClr>
                </a:solidFill>
                <a:latin typeface="Arial" panose="020B0604020202020204" pitchFamily="34" charset="0"/>
                <a:ea typeface="微软雅黑" panose="020B0503020204020204" charset="-122"/>
              </a:rPr>
              <a:t>已实现量产</a:t>
            </a:r>
            <a:endParaRPr lang="zh-CN" altLang="en-US" sz="1400" b="1" dirty="0">
              <a:solidFill>
                <a:schemeClr val="tx1">
                  <a:lumMod val="65000"/>
                  <a:lumOff val="35000"/>
                </a:schemeClr>
              </a:solidFill>
              <a:latin typeface="Arial" panose="020B0604020202020204" pitchFamily="34" charset="0"/>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398011" y="465773"/>
            <a:ext cx="3383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产品特征及应用场景</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1125220" y="1261745"/>
            <a:ext cx="9928225" cy="506730"/>
          </a:xfrm>
          <a:prstGeom prst="rect">
            <a:avLst/>
          </a:prstGeom>
          <a:solidFill>
            <a:schemeClr val="bg1"/>
          </a:solidFill>
        </p:spPr>
        <p:txBody>
          <a:bodyPr wrap="square" rtlCol="0">
            <a:spAutoFit/>
          </a:bodyPr>
          <a:lstStyle/>
          <a:p>
            <a:pPr algn="ctr">
              <a:lnSpc>
                <a:spcPct val="90000"/>
              </a:lnSpc>
            </a:pPr>
            <a:r>
              <a:rPr lang="zh-CN" sz="3000" dirty="0">
                <a:solidFill>
                  <a:schemeClr val="tx1">
                    <a:lumMod val="75000"/>
                    <a:lumOff val="25000"/>
                  </a:schemeClr>
                </a:solidFill>
                <a:latin typeface="微软雅黑" panose="020B0503020204020204" charset="-122"/>
                <a:ea typeface="微软雅黑" panose="020B0503020204020204" charset="-122"/>
              </a:rPr>
              <a:t>两大产品系列，</a:t>
            </a:r>
            <a:r>
              <a:rPr lang="zh-CN" altLang="en-US" sz="3000" dirty="0">
                <a:solidFill>
                  <a:schemeClr val="tx1">
                    <a:lumMod val="75000"/>
                    <a:lumOff val="25000"/>
                  </a:schemeClr>
                </a:solidFill>
                <a:latin typeface="微软雅黑" panose="020B0503020204020204" charset="-122"/>
                <a:ea typeface="微软雅黑" panose="020B0503020204020204" charset="-122"/>
              </a:rPr>
              <a:t>两</a:t>
            </a:r>
            <a:r>
              <a:rPr lang="zh-CN" sz="3000" dirty="0">
                <a:solidFill>
                  <a:schemeClr val="tx1">
                    <a:lumMod val="75000"/>
                    <a:lumOff val="25000"/>
                  </a:schemeClr>
                </a:solidFill>
                <a:latin typeface="微软雅黑" panose="020B0503020204020204" charset="-122"/>
                <a:ea typeface="微软雅黑" panose="020B0503020204020204" charset="-122"/>
              </a:rPr>
              <a:t>大主打产品202</a:t>
            </a:r>
            <a:r>
              <a:rPr lang="en-US" altLang="zh-CN" sz="3000" dirty="0">
                <a:solidFill>
                  <a:schemeClr val="tx1">
                    <a:lumMod val="75000"/>
                    <a:lumOff val="25000"/>
                  </a:schemeClr>
                </a:solidFill>
                <a:latin typeface="微软雅黑" panose="020B0503020204020204" charset="-122"/>
                <a:ea typeface="微软雅黑" panose="020B0503020204020204" charset="-122"/>
              </a:rPr>
              <a:t>4</a:t>
            </a:r>
            <a:r>
              <a:rPr lang="zh-CN" sz="3000" dirty="0">
                <a:solidFill>
                  <a:schemeClr val="tx1">
                    <a:lumMod val="75000"/>
                    <a:lumOff val="25000"/>
                  </a:schemeClr>
                </a:solidFill>
                <a:latin typeface="微软雅黑" panose="020B0503020204020204" charset="-122"/>
                <a:ea typeface="微软雅黑" panose="020B0503020204020204" charset="-122"/>
              </a:rPr>
              <a:t>年全面上市</a:t>
            </a:r>
            <a:endParaRPr lang="zh-CN" sz="3000" dirty="0">
              <a:solidFill>
                <a:schemeClr val="tx1">
                  <a:lumMod val="75000"/>
                  <a:lumOff val="25000"/>
                </a:schemeClr>
              </a:solidFill>
              <a:latin typeface="微软雅黑" panose="020B0503020204020204" charset="-122"/>
              <a:ea typeface="微软雅黑" panose="020B0503020204020204" charset="-122"/>
            </a:endParaRPr>
          </a:p>
        </p:txBody>
      </p:sp>
      <p:sp>
        <p:nvSpPr>
          <p:cNvPr id="66" name="矩形 65"/>
          <p:cNvSpPr/>
          <p:nvPr>
            <p:custDataLst>
              <p:tags r:id="rId7"/>
            </p:custDataLst>
          </p:nvPr>
        </p:nvSpPr>
        <p:spPr>
          <a:xfrm>
            <a:off x="608888" y="1877347"/>
            <a:ext cx="10898505" cy="10318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zh-CN" altLang="en-US"/>
          </a:p>
        </p:txBody>
      </p:sp>
      <p:sp>
        <p:nvSpPr>
          <p:cNvPr id="65" name="Text Box 12"/>
          <p:cNvSpPr txBox="1">
            <a:spLocks noChangeArrowheads="1"/>
          </p:cNvSpPr>
          <p:nvPr>
            <p:custDataLst>
              <p:tags r:id="rId8"/>
            </p:custDataLst>
          </p:nvPr>
        </p:nvSpPr>
        <p:spPr bwMode="auto">
          <a:xfrm>
            <a:off x="925512" y="1940212"/>
            <a:ext cx="10327640" cy="969010"/>
          </a:xfrm>
          <a:prstGeom prst="rect">
            <a:avLst/>
          </a:prstGeom>
          <a:noFill/>
          <a:ln w="9525" algn="ctr">
            <a:noFill/>
            <a:miter lim="800000"/>
          </a:ln>
        </p:spPr>
        <p:txBody>
          <a:bodyPr wrap="square" lIns="0" tIns="0" rIns="0" bIns="0">
            <a:spAutoFit/>
          </a:bodyPr>
          <a:lstStyle/>
          <a:p>
            <a:pPr indent="0">
              <a:lnSpc>
                <a:spcPct val="150000"/>
              </a:lnSpc>
              <a:buFont typeface="Wingdings" panose="05000000000000000000" pitchFamily="2" charset="2"/>
              <a:buNone/>
            </a:pPr>
            <a:r>
              <a:rPr lang="zh-CN" altLang="en-US" sz="1400" dirty="0">
                <a:solidFill>
                  <a:schemeClr val="tx1">
                    <a:lumMod val="75000"/>
                    <a:lumOff val="25000"/>
                  </a:schemeClr>
                </a:solidFill>
                <a:latin typeface="Arial" panose="020B0604020202020204" pitchFamily="34" charset="0"/>
                <a:ea typeface="微软雅黑" panose="020B0503020204020204" charset="-122"/>
              </a:rPr>
              <a:t>毫米波雷达目前有2个产品系列，分别是人体看护系列、车载雷达系列。两大主打产品，分别是</a:t>
            </a:r>
            <a:r>
              <a:rPr lang="zh-CN" altLang="en-US" sz="1400" b="1" dirty="0">
                <a:solidFill>
                  <a:srgbClr val="EB5838"/>
                </a:solidFill>
                <a:latin typeface="Arial" panose="020B0604020202020204" pitchFamily="34" charset="0"/>
                <a:ea typeface="微软雅黑" panose="020B0503020204020204" charset="-122"/>
              </a:rPr>
              <a:t>毫米波智能睡眠记录仪、毫米波智能跌倒检测仪</a:t>
            </a:r>
            <a:r>
              <a:rPr lang="zh-CN" altLang="en-US" sz="1400" dirty="0">
                <a:solidFill>
                  <a:schemeClr val="tx1">
                    <a:lumMod val="75000"/>
                    <a:lumOff val="25000"/>
                  </a:schemeClr>
                </a:solidFill>
                <a:latin typeface="Arial" panose="020B0604020202020204" pitchFamily="34" charset="0"/>
                <a:ea typeface="微软雅黑" panose="020B0503020204020204" charset="-122"/>
              </a:rPr>
              <a:t>。目前已有毫米波智能睡眠记录仪、智能跌倒检测仪、车载前向防撞雷达、客货车专用倒车雷达正式上市，预计在202</a:t>
            </a:r>
            <a:r>
              <a:rPr lang="en-US" altLang="zh-CN" sz="1400" dirty="0">
                <a:solidFill>
                  <a:schemeClr val="tx1">
                    <a:lumMod val="75000"/>
                    <a:lumOff val="25000"/>
                  </a:schemeClr>
                </a:solidFill>
                <a:latin typeface="Arial" panose="020B0604020202020204" pitchFamily="34" charset="0"/>
                <a:ea typeface="微软雅黑" panose="020B0503020204020204" charset="-122"/>
              </a:rPr>
              <a:t>4</a:t>
            </a:r>
            <a:r>
              <a:rPr lang="zh-CN" altLang="en-US" sz="1400" dirty="0">
                <a:solidFill>
                  <a:schemeClr val="tx1">
                    <a:lumMod val="75000"/>
                    <a:lumOff val="25000"/>
                  </a:schemeClr>
                </a:solidFill>
                <a:latin typeface="Arial" panose="020B0604020202020204" pitchFamily="34" charset="0"/>
                <a:ea typeface="微软雅黑" panose="020B0503020204020204" charset="-122"/>
              </a:rPr>
              <a:t> 年医疗系列也将申请上市。</a:t>
            </a:r>
            <a:endParaRPr lang="zh-CN" altLang="en-US" sz="1400" dirty="0">
              <a:solidFill>
                <a:schemeClr val="tx1">
                  <a:lumMod val="75000"/>
                  <a:lumOff val="25000"/>
                </a:schemeClr>
              </a:solidFill>
              <a:latin typeface="Arial" panose="020B0604020202020204" pitchFamily="34" charset="0"/>
              <a:ea typeface="微软雅黑" panose="020B0503020204020204" charset="-122"/>
            </a:endParaRPr>
          </a:p>
        </p:txBody>
      </p:sp>
      <p:graphicFrame>
        <p:nvGraphicFramePr>
          <p:cNvPr id="21" name="表格 20"/>
          <p:cNvGraphicFramePr/>
          <p:nvPr>
            <p:custDataLst>
              <p:tags r:id="rId9"/>
            </p:custDataLst>
          </p:nvPr>
        </p:nvGraphicFramePr>
        <p:xfrm>
          <a:off x="608888" y="3018094"/>
          <a:ext cx="10902950" cy="3579495"/>
        </p:xfrm>
        <a:graphic>
          <a:graphicData uri="http://schemas.openxmlformats.org/drawingml/2006/table">
            <a:tbl>
              <a:tblPr firstRow="1" bandRow="1">
                <a:tableStyleId>{073A0DAA-6AF3-43AB-8588-CEC1D06C72B9}</a:tableStyleId>
              </a:tblPr>
              <a:tblGrid>
                <a:gridCol w="775693"/>
                <a:gridCol w="3151016"/>
                <a:gridCol w="2780371"/>
                <a:gridCol w="2170770"/>
                <a:gridCol w="2025100"/>
              </a:tblGrid>
              <a:tr h="375285">
                <a:tc>
                  <a:txBody>
                    <a:bodyPr/>
                    <a:lstStyle/>
                    <a:p>
                      <a:pPr algn="ctr" fontAlgn="ctr">
                        <a:buNone/>
                      </a:pPr>
                      <a:r>
                        <a:rPr lang="zh-CN" altLang="en-US" sz="1200" b="1">
                          <a:solidFill>
                            <a:schemeClr val="tx1"/>
                          </a:solidFill>
                          <a:latin typeface="微软雅黑" panose="020B0503020204020204" charset="-122"/>
                          <a:ea typeface="微软雅黑" panose="020B0503020204020204" charset="-122"/>
                        </a:rPr>
                        <a:t>系列</a:t>
                      </a:r>
                      <a:endParaRPr lang="zh-CN" altLang="en-US" sz="1200" b="1">
                        <a:solidFill>
                          <a:schemeClr val="tx1"/>
                        </a:solidFill>
                        <a:latin typeface="微软雅黑" panose="020B0503020204020204" charset="-122"/>
                        <a:ea typeface="微软雅黑" panose="020B0503020204020204" charset="-122"/>
                      </a:endParaRPr>
                    </a:p>
                  </a:txBody>
                  <a:tcPr marL="121920" marR="121920" marT="60960" marB="60960" anchor="ctr" anchorCtr="1">
                    <a:solidFill>
                      <a:schemeClr val="bg1">
                        <a:lumMod val="85000"/>
                      </a:schemeClr>
                    </a:solidFill>
                  </a:tcPr>
                </a:tc>
                <a:tc gridSpan="2">
                  <a:txBody>
                    <a:bodyPr/>
                    <a:lstStyle/>
                    <a:p>
                      <a:pPr algn="ctr" fontAlgn="ctr">
                        <a:buNone/>
                      </a:pPr>
                      <a:r>
                        <a:rPr lang="zh-CN" altLang="en-US" sz="1200" dirty="0">
                          <a:solidFill>
                            <a:srgbClr val="EB5838"/>
                          </a:solidFill>
                          <a:latin typeface="Arial" panose="020B0604020202020204" pitchFamily="34" charset="0"/>
                          <a:ea typeface="微软雅黑" panose="020B0503020204020204" charset="-122"/>
                          <a:sym typeface="+mn-ea"/>
                        </a:rPr>
                        <a:t>人体看护系列</a:t>
                      </a:r>
                      <a:endParaRPr lang="zh-CN" altLang="en-US" sz="1200" dirty="0">
                        <a:solidFill>
                          <a:srgbClr val="EB5838"/>
                        </a:solidFill>
                        <a:latin typeface="Arial" panose="020B0604020202020204" pitchFamily="34" charset="0"/>
                        <a:ea typeface="微软雅黑" panose="020B0503020204020204" charset="-122"/>
                        <a:sym typeface="+mn-ea"/>
                      </a:endParaRPr>
                    </a:p>
                  </a:txBody>
                  <a:tcPr marL="121920" marR="121920" marT="60960" marB="60960" anchor="ctr" anchorCtr="1">
                    <a:solidFill>
                      <a:schemeClr val="bg1">
                        <a:lumMod val="85000"/>
                      </a:schemeClr>
                    </a:solidFill>
                  </a:tcPr>
                </a:tc>
                <a:tc hMerge="1">
                  <a:tcPr marL="121920" marR="121920" marT="60960" marB="60960" anchor="ctr" anchorCtr="1">
                    <a:solidFill>
                      <a:schemeClr val="accent1">
                        <a:lumMod val="20000"/>
                        <a:lumOff val="80000"/>
                      </a:schemeClr>
                    </a:solidFill>
                  </a:tcPr>
                </a:tc>
                <a:tc gridSpan="2">
                  <a:txBody>
                    <a:bodyPr/>
                    <a:lstStyle/>
                    <a:p>
                      <a:pPr algn="ctr" fontAlgn="ctr">
                        <a:buNone/>
                      </a:pPr>
                      <a:r>
                        <a:rPr lang="zh-CN" altLang="en-US" sz="1200" dirty="0">
                          <a:solidFill>
                            <a:srgbClr val="EB5838"/>
                          </a:solidFill>
                          <a:latin typeface="微软雅黑" panose="020B0503020204020204" charset="-122"/>
                          <a:ea typeface="微软雅黑" panose="020B0503020204020204" charset="-122"/>
                        </a:rPr>
                        <a:t>车载雷达系列</a:t>
                      </a:r>
                      <a:endParaRPr lang="zh-CN" altLang="en-US" sz="1200" dirty="0">
                        <a:solidFill>
                          <a:srgbClr val="EB5838"/>
                        </a:solidFill>
                        <a:latin typeface="微软雅黑" panose="020B0503020204020204" charset="-122"/>
                        <a:ea typeface="微软雅黑" panose="020B0503020204020204" charset="-122"/>
                      </a:endParaRPr>
                    </a:p>
                  </a:txBody>
                  <a:tcPr marL="121920" marR="121920" marT="60960" marB="60960" anchor="ctr" anchorCtr="1">
                    <a:solidFill>
                      <a:schemeClr val="bg1">
                        <a:lumMod val="85000"/>
                      </a:schemeClr>
                    </a:solidFill>
                  </a:tcPr>
                </a:tc>
                <a:tc hMerge="1">
                  <a:tcPr marL="121920" marR="121920" marT="60960" marB="60960" anchor="ctr" anchorCtr="1">
                    <a:solidFill>
                      <a:schemeClr val="bg1">
                        <a:lumMod val="85000"/>
                      </a:schemeClr>
                    </a:solidFill>
                  </a:tcPr>
                </a:tc>
              </a:tr>
              <a:tr h="336550">
                <a:tc>
                  <a:txBody>
                    <a:bodyPr/>
                    <a:lstStyle/>
                    <a:p>
                      <a:pPr algn="ctr" fontAlgn="ctr">
                        <a:buNone/>
                      </a:pPr>
                      <a:r>
                        <a:rPr lang="zh-CN" altLang="en-US" sz="1200" b="1">
                          <a:solidFill>
                            <a:schemeClr val="tx1"/>
                          </a:solidFill>
                          <a:latin typeface="微软雅黑" panose="020B0503020204020204" charset="-122"/>
                          <a:ea typeface="微软雅黑" panose="020B0503020204020204" charset="-122"/>
                        </a:rPr>
                        <a:t>产品品名</a:t>
                      </a:r>
                      <a:endParaRPr lang="zh-CN" altLang="en-US" sz="1200" b="1">
                        <a:solidFill>
                          <a:schemeClr val="tx1"/>
                        </a:solidFill>
                        <a:latin typeface="微软雅黑" panose="020B0503020204020204" charset="-122"/>
                        <a:ea typeface="微软雅黑" panose="020B0503020204020204" charset="-122"/>
                      </a:endParaRPr>
                    </a:p>
                  </a:txBody>
                  <a:tcPr marL="121920" marR="121920" marT="60960" marB="60960" anchor="ctr" anchorCtr="1">
                    <a:solidFill>
                      <a:schemeClr val="bg1">
                        <a:lumMod val="85000"/>
                      </a:schemeClr>
                    </a:solidFill>
                  </a:tcPr>
                </a:tc>
                <a:tc>
                  <a:txBody>
                    <a:bodyPr/>
                    <a:lstStyle/>
                    <a:p>
                      <a:pPr algn="ctr" fontAlgn="ctr">
                        <a:buNone/>
                      </a:pPr>
                      <a:r>
                        <a:rPr lang="zh-CN" altLang="en-US" sz="1200" b="1" dirty="0">
                          <a:solidFill>
                            <a:schemeClr val="tx1"/>
                          </a:solidFill>
                          <a:latin typeface="Arial" panose="020B0604020202020204" pitchFamily="34" charset="0"/>
                          <a:ea typeface="微软雅黑" panose="020B0503020204020204" charset="-122"/>
                          <a:sym typeface="+mn-ea"/>
                        </a:rPr>
                        <a:t>毫米波智能睡眠记录仪</a:t>
                      </a:r>
                      <a:endParaRPr lang="zh-CN" altLang="en-US" sz="1200" b="1" dirty="0">
                        <a:solidFill>
                          <a:schemeClr val="tx1"/>
                        </a:solidFill>
                        <a:latin typeface="Arial" panose="020B0604020202020204" pitchFamily="34" charset="0"/>
                        <a:ea typeface="微软雅黑" panose="020B0503020204020204" charset="-122"/>
                        <a:sym typeface="+mn-ea"/>
                      </a:endParaRPr>
                    </a:p>
                  </a:txBody>
                  <a:tcPr marL="121920" marR="121920" marT="60960" marB="60960" anchor="ctr" anchorCtr="1">
                    <a:solidFill>
                      <a:schemeClr val="bg1">
                        <a:lumMod val="85000"/>
                      </a:schemeClr>
                    </a:solidFill>
                  </a:tcPr>
                </a:tc>
                <a:tc>
                  <a:txBody>
                    <a:bodyPr/>
                    <a:lstStyle/>
                    <a:p>
                      <a:pPr algn="ctr" fontAlgn="ctr">
                        <a:buNone/>
                      </a:pPr>
                      <a:r>
                        <a:rPr lang="zh-CN" altLang="en-US" sz="1200" b="1" dirty="0">
                          <a:solidFill>
                            <a:schemeClr val="tx1"/>
                          </a:solidFill>
                          <a:latin typeface="Arial" panose="020B0604020202020204" pitchFamily="34" charset="0"/>
                          <a:ea typeface="微软雅黑" panose="020B0503020204020204" charset="-122"/>
                          <a:sym typeface="+mn-ea"/>
                        </a:rPr>
                        <a:t>毫米波智能跌倒检测仪</a:t>
                      </a:r>
                      <a:endParaRPr lang="zh-CN" altLang="en-US" sz="1200" b="1" dirty="0">
                        <a:solidFill>
                          <a:schemeClr val="tx1"/>
                        </a:solidFill>
                        <a:latin typeface="Arial" panose="020B0604020202020204" pitchFamily="34" charset="0"/>
                        <a:ea typeface="微软雅黑" panose="020B0503020204020204" charset="-122"/>
                        <a:sym typeface="+mn-ea"/>
                      </a:endParaRPr>
                    </a:p>
                  </a:txBody>
                  <a:tcPr marL="121920" marR="121920" marT="60960" marB="60960" anchor="ctr" anchorCtr="1">
                    <a:solidFill>
                      <a:schemeClr val="bg1">
                        <a:lumMod val="85000"/>
                      </a:schemeClr>
                    </a:solidFill>
                  </a:tcPr>
                </a:tc>
                <a:tc>
                  <a:txBody>
                    <a:bodyPr/>
                    <a:lstStyle/>
                    <a:p>
                      <a:pPr algn="ctr" fontAlgn="ctr">
                        <a:buNone/>
                      </a:pPr>
                      <a:r>
                        <a:rPr lang="zh-CN" altLang="en-US" sz="1200" b="1" dirty="0">
                          <a:solidFill>
                            <a:schemeClr val="tx1"/>
                          </a:solidFill>
                          <a:latin typeface="Arial" panose="020B0604020202020204" pitchFamily="34" charset="0"/>
                          <a:ea typeface="微软雅黑" panose="020B0503020204020204" charset="-122"/>
                          <a:sym typeface="+mn-ea"/>
                        </a:rPr>
                        <a:t>车载防撞、雷摄一体雷达、</a:t>
                      </a:r>
                      <a:endParaRPr lang="zh-CN" altLang="en-US" sz="1200" b="1" dirty="0">
                        <a:solidFill>
                          <a:schemeClr val="tx1"/>
                        </a:solidFill>
                        <a:latin typeface="Arial" panose="020B0604020202020204" pitchFamily="34" charset="0"/>
                        <a:ea typeface="微软雅黑" panose="020B0503020204020204" charset="-122"/>
                        <a:sym typeface="+mn-ea"/>
                      </a:endParaRPr>
                    </a:p>
                  </a:txBody>
                  <a:tcPr marL="121920" marR="121920" marT="60960" marB="60960" anchor="ctr" anchorCtr="1">
                    <a:solidFill>
                      <a:schemeClr val="bg1">
                        <a:lumMod val="85000"/>
                      </a:schemeClr>
                    </a:solidFill>
                  </a:tcPr>
                </a:tc>
                <a:tc>
                  <a:txBody>
                    <a:bodyPr/>
                    <a:lstStyle/>
                    <a:p>
                      <a:pPr algn="ctr" fontAlgn="ctr">
                        <a:buNone/>
                      </a:pPr>
                      <a:r>
                        <a:rPr lang="zh-CN" altLang="en-US" sz="1200" b="1" dirty="0">
                          <a:solidFill>
                            <a:schemeClr val="tx1"/>
                          </a:solidFill>
                          <a:latin typeface="Arial" panose="020B0604020202020204" pitchFamily="34" charset="0"/>
                          <a:ea typeface="微软雅黑" panose="020B0503020204020204" charset="-122"/>
                          <a:sym typeface="+mn-ea"/>
                        </a:rPr>
                        <a:t>毫米波两轮车预警雷达尾灯</a:t>
                      </a:r>
                      <a:endParaRPr lang="zh-CN" altLang="en-US" sz="1200" b="1" dirty="0">
                        <a:solidFill>
                          <a:schemeClr val="tx1"/>
                        </a:solidFill>
                        <a:latin typeface="Arial" panose="020B0604020202020204" pitchFamily="34" charset="0"/>
                        <a:ea typeface="微软雅黑" panose="020B0503020204020204" charset="-122"/>
                        <a:sym typeface="+mn-ea"/>
                      </a:endParaRPr>
                    </a:p>
                  </a:txBody>
                  <a:tcPr marL="121920" marR="121920" marT="60960" marB="60960" anchor="ctr" anchorCtr="1">
                    <a:solidFill>
                      <a:schemeClr val="bg1">
                        <a:lumMod val="85000"/>
                      </a:schemeClr>
                    </a:solidFill>
                  </a:tcPr>
                </a:tc>
              </a:tr>
              <a:tr h="2133600">
                <a:tc>
                  <a:txBody>
                    <a:bodyPr/>
                    <a:lstStyle/>
                    <a:p>
                      <a:pPr algn="ctr" fontAlgn="ctr">
                        <a:buNone/>
                      </a:pPr>
                      <a:r>
                        <a:rPr lang="zh-CN" altLang="en-US" sz="1200" b="1">
                          <a:solidFill>
                            <a:schemeClr val="tx1"/>
                          </a:solidFill>
                          <a:latin typeface="微软雅黑" panose="020B0503020204020204" charset="-122"/>
                          <a:ea typeface="微软雅黑" panose="020B0503020204020204" charset="-122"/>
                        </a:rPr>
                        <a:t>产品特性</a:t>
                      </a:r>
                      <a:endParaRPr lang="zh-CN" altLang="en-US" sz="1200" b="1">
                        <a:solidFill>
                          <a:schemeClr val="tx1"/>
                        </a:solidFill>
                        <a:latin typeface="微软雅黑" panose="020B0503020204020204" charset="-122"/>
                        <a:ea typeface="微软雅黑" panose="020B0503020204020204" charset="-122"/>
                        <a:cs typeface="宋体" panose="02010600030101010101" pitchFamily="2" charset="-122"/>
                      </a:endParaRPr>
                    </a:p>
                  </a:txBody>
                  <a:tcPr marL="121920" marR="121920" marT="60960" marB="60960" anchor="ctr" anchorCtr="1">
                    <a:solidFill>
                      <a:schemeClr val="accent3">
                        <a:lumMod val="20000"/>
                        <a:lumOff val="80000"/>
                      </a:schemeClr>
                    </a:solidFill>
                  </a:tcPr>
                </a:tc>
                <a:tc>
                  <a:txBody>
                    <a:bodyPr/>
                    <a:lstStyle/>
                    <a:p>
                      <a:pPr algn="l" fontAlgn="ctr">
                        <a:buNone/>
                      </a:pPr>
                      <a:r>
                        <a:rPr lang="en-US" altLang="zh-CN" sz="1200" b="1">
                          <a:solidFill>
                            <a:schemeClr val="tx1"/>
                          </a:solidFill>
                          <a:latin typeface="微软雅黑" panose="020B0503020204020204" charset="-122"/>
                          <a:ea typeface="微软雅黑" panose="020B0503020204020204" charset="-122"/>
                          <a:cs typeface="宋体" panose="02010600030101010101" pitchFamily="2" charset="-122"/>
                        </a:rPr>
                        <a:t>三大功能</a:t>
                      </a:r>
                      <a:r>
                        <a:rPr lang="en-US" altLang="zh-CN" sz="1200">
                          <a:solidFill>
                            <a:schemeClr val="tx1"/>
                          </a:solidFill>
                          <a:latin typeface="微软雅黑" panose="020B0503020204020204" charset="-122"/>
                          <a:ea typeface="微软雅黑" panose="020B0503020204020204" charset="-122"/>
                          <a:cs typeface="宋体" panose="02010600030101010101" pitchFamily="2" charset="-122"/>
                        </a:rPr>
                        <a:t>：</a:t>
                      </a:r>
                      <a:endParaRPr lang="en-US" altLang="zh-CN" sz="1200">
                        <a:solidFill>
                          <a:schemeClr val="tx1"/>
                        </a:solidFill>
                        <a:latin typeface="微软雅黑" panose="020B0503020204020204" charset="-122"/>
                        <a:ea typeface="微软雅黑" panose="020B0503020204020204" charset="-122"/>
                        <a:cs typeface="宋体" panose="02010600030101010101" pitchFamily="2" charset="-122"/>
                      </a:endParaRPr>
                    </a:p>
                    <a:p>
                      <a:pPr algn="l" fontAlgn="ctr">
                        <a:buNone/>
                      </a:pPr>
                      <a:r>
                        <a:rPr lang="en-US" altLang="zh-CN" sz="1200">
                          <a:solidFill>
                            <a:schemeClr val="tx1"/>
                          </a:solidFill>
                          <a:latin typeface="微软雅黑" panose="020B0503020204020204" charset="-122"/>
                          <a:ea typeface="微软雅黑" panose="020B0503020204020204" charset="-122"/>
                          <a:cs typeface="宋体" panose="02010600030101010101" pitchFamily="2" charset="-122"/>
                        </a:rPr>
                        <a:t>呼吸心率、睡眠状态实时监测</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rPr>
                        <a:t>、智能生成睡眠报告、异常情况自动报警</a:t>
                      </a:r>
                      <a:endParaRPr lang="zh-CN" altLang="en-US" sz="1200">
                        <a:solidFill>
                          <a:schemeClr val="tx1"/>
                        </a:solidFill>
                        <a:latin typeface="微软雅黑" panose="020B0503020204020204" charset="-122"/>
                        <a:ea typeface="微软雅黑" panose="020B0503020204020204" charset="-122"/>
                        <a:cs typeface="宋体" panose="02010600030101010101" pitchFamily="2" charset="-122"/>
                      </a:endParaRPr>
                    </a:p>
                    <a:p>
                      <a:pPr algn="l" fontAlgn="ctr">
                        <a:buNone/>
                      </a:pPr>
                      <a:endParaRPr lang="zh-CN" altLang="en-US" sz="1200">
                        <a:solidFill>
                          <a:schemeClr val="tx1"/>
                        </a:solidFill>
                        <a:latin typeface="微软雅黑" panose="020B0503020204020204" charset="-122"/>
                        <a:ea typeface="微软雅黑" panose="020B0503020204020204" charset="-122"/>
                        <a:cs typeface="宋体" panose="02010600030101010101" pitchFamily="2" charset="-122"/>
                      </a:endParaRPr>
                    </a:p>
                    <a:p>
                      <a:pPr algn="l" fontAlgn="ctr">
                        <a:buNone/>
                      </a:pPr>
                      <a:r>
                        <a:rPr lang="zh-CN" altLang="en-US" sz="1200" b="1">
                          <a:solidFill>
                            <a:schemeClr val="tx1"/>
                          </a:solidFill>
                          <a:latin typeface="微软雅黑" panose="020B0503020204020204" charset="-122"/>
                          <a:ea typeface="微软雅黑" panose="020B0503020204020204" charset="-122"/>
                          <a:cs typeface="宋体" panose="02010600030101010101" pitchFamily="2" charset="-122"/>
                        </a:rPr>
                        <a:t>七大特点：</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rPr>
                        <a:t>免接触（不需佩戴、</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sym typeface="+mn-ea"/>
                        </a:rPr>
                        <a:t>无束缚感、无辐射）；保</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rPr>
                        <a:t>护家人隐私（</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sym typeface="+mn-ea"/>
                        </a:rPr>
                        <a:t>不拍摄视频画面</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rPr>
                        <a:t>）；24小时云看护（</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sym typeface="+mn-ea"/>
                        </a:rPr>
                        <a:t>离床在床判断）；</a:t>
                      </a:r>
                      <a:r>
                        <a:rPr lang="zh-CN" altLang="en-US" sz="1200">
                          <a:solidFill>
                            <a:schemeClr val="tx1"/>
                          </a:solidFill>
                          <a:latin typeface="微软雅黑" panose="020B0503020204020204" charset="-122"/>
                          <a:ea typeface="微软雅黑" panose="020B0503020204020204" charset="-122"/>
                          <a:cs typeface="宋体" panose="02010600030101010101" pitchFamily="2" charset="-122"/>
                        </a:rPr>
                        <a:t>智能感知活动状态（有人活动VS无人活动）；小巧灵活，安装简单（360⁰爱心守护）；通讯模式多样（没有WIFI也能用）；可多点部署、集中管理</a:t>
                      </a:r>
                      <a:endParaRPr lang="zh-CN" altLang="en-US" sz="1200">
                        <a:solidFill>
                          <a:schemeClr val="tx1"/>
                        </a:solidFill>
                        <a:latin typeface="微软雅黑" panose="020B0503020204020204" charset="-122"/>
                        <a:ea typeface="微软雅黑" panose="020B0503020204020204" charset="-122"/>
                        <a:cs typeface="宋体" panose="02010600030101010101" pitchFamily="2" charset="-122"/>
                      </a:endParaRPr>
                    </a:p>
                  </a:txBody>
                  <a:tcPr marL="121920" marR="121920" marT="60960" marB="60960" anchor="ctr" anchorCtr="1">
                    <a:solidFill>
                      <a:schemeClr val="accent3">
                        <a:lumMod val="20000"/>
                        <a:lumOff val="80000"/>
                      </a:schemeClr>
                    </a:solidFill>
                  </a:tcPr>
                </a:tc>
                <a:tc>
                  <a:txBody>
                    <a:bodyPr/>
                    <a:lstStyle/>
                    <a:p>
                      <a:pPr algn="l" fontAlgn="ctr">
                        <a:buNone/>
                      </a:pPr>
                      <a:r>
                        <a:rPr lang="en-US" altLang="zh-CN" sz="1200" b="1" dirty="0" err="1">
                          <a:solidFill>
                            <a:schemeClr val="tx1"/>
                          </a:solidFill>
                          <a:latin typeface="微软雅黑" panose="020B0503020204020204" charset="-122"/>
                          <a:ea typeface="微软雅黑" panose="020B0503020204020204" charset="-122"/>
                          <a:cs typeface="宋体" panose="02010600030101010101" pitchFamily="2" charset="-122"/>
                          <a:sym typeface="+mn-ea"/>
                        </a:rPr>
                        <a:t>三大功能</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endPar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endParaRPr>
                    </a:p>
                    <a:p>
                      <a:pPr algn="l" fontAlgn="ctr">
                        <a:buNone/>
                      </a:pPr>
                      <a:r>
                        <a:rPr 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有人</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无人探测；活动</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静息检测；摔倒检测</a:t>
                      </a:r>
                      <a:endPar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endPar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endParaRPr>
                    </a:p>
                    <a:p>
                      <a:pPr algn="l" fontAlgn="ctr">
                        <a:buNone/>
                      </a:pPr>
                      <a:r>
                        <a:rPr lang="zh-CN" altLang="en-US" sz="1200" b="1" dirty="0">
                          <a:solidFill>
                            <a:schemeClr val="tx1"/>
                          </a:solidFill>
                          <a:latin typeface="微软雅黑" panose="020B0503020204020204" charset="-122"/>
                          <a:ea typeface="微软雅黑" panose="020B0503020204020204" charset="-122"/>
                          <a:cs typeface="宋体" panose="02010600030101010101" pitchFamily="2" charset="-122"/>
                          <a:sym typeface="+mn-ea"/>
                        </a:rPr>
                        <a:t>三大特点：</a:t>
                      </a:r>
                      <a:endParaRPr lang="zh-CN" altLang="en-US" sz="1200" b="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r>
                        <a:rPr 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远程非接触式姿态检测；非侵入式跌倒检测；丰富的、可实现准确测量的点云数据。</a:t>
                      </a:r>
                      <a:endParaRPr lang="zh-CN" sz="1200"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121920" marR="121920" marT="60960" marB="60960" anchor="ctr" anchorCtr="1">
                    <a:solidFill>
                      <a:schemeClr val="accent3">
                        <a:lumMod val="20000"/>
                        <a:lumOff val="80000"/>
                      </a:schemeClr>
                    </a:solidFill>
                  </a:tcPr>
                </a:tc>
                <a:tc>
                  <a:txBody>
                    <a:bodyPr/>
                    <a:lstStyle/>
                    <a:p>
                      <a:pPr algn="l" fontAlgn="ctr">
                        <a:buNone/>
                      </a:pPr>
                      <a:r>
                        <a:rPr lang="zh-CN" altLang="en-US" sz="1200" b="1" dirty="0">
                          <a:solidFill>
                            <a:schemeClr val="tx1"/>
                          </a:solidFill>
                          <a:latin typeface="微软雅黑" panose="020B0503020204020204" charset="-122"/>
                          <a:ea typeface="微软雅黑" panose="020B0503020204020204" charset="-122"/>
                          <a:cs typeface="宋体" panose="02010600030101010101" pitchFamily="2" charset="-122"/>
                          <a:sym typeface="+mn-ea"/>
                        </a:rPr>
                        <a:t>三大功能：</a:t>
                      </a:r>
                      <a:endParaRPr lang="en-US" altLang="zh-CN" sz="1200" b="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r>
                        <a:rPr lang="zh-CN" altLang="en-US" sz="1200" b="0" dirty="0">
                          <a:solidFill>
                            <a:schemeClr val="tx1"/>
                          </a:solidFill>
                          <a:latin typeface="微软雅黑" panose="020B0503020204020204" charset="-122"/>
                          <a:ea typeface="微软雅黑" panose="020B0503020204020204" charset="-122"/>
                          <a:cs typeface="宋体" panose="02010600030101010101" pitchFamily="2" charset="-122"/>
                          <a:sym typeface="+mn-ea"/>
                        </a:rPr>
                        <a:t>盲区检测，实时画面，距离显示</a:t>
                      </a:r>
                      <a:endParaRPr lang="en-US" altLang="zh-CN" sz="1200" b="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r>
                        <a:rPr lang="zh-CN" altLang="en-US" sz="1200" b="1" dirty="0">
                          <a:solidFill>
                            <a:schemeClr val="tx1"/>
                          </a:solidFill>
                          <a:latin typeface="微软雅黑" panose="020B0503020204020204" charset="-122"/>
                          <a:ea typeface="微软雅黑" panose="020B0503020204020204" charset="-122"/>
                          <a:cs typeface="宋体" panose="02010600030101010101" pitchFamily="2" charset="-122"/>
                          <a:sym typeface="+mn-ea"/>
                        </a:rPr>
                        <a:t>特点：</a:t>
                      </a:r>
                      <a:endParaRPr lang="en-US" altLang="zh-CN" sz="1200" b="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r>
                        <a:rPr 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准确率高、</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雾、雪等恶劣天气</a:t>
                      </a:r>
                      <a:r>
                        <a:rPr 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全天候</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检测</a:t>
                      </a:r>
                      <a:r>
                        <a:rPr 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、智能感知、低成本。</a:t>
                      </a:r>
                      <a:endParaRPr 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txBody>
                  <a:tcPr marL="121920" marR="121920" marT="60960" marB="60960" anchor="ctr" anchorCtr="1">
                    <a:solidFill>
                      <a:schemeClr val="accent3">
                        <a:lumMod val="20000"/>
                        <a:lumOff val="80000"/>
                      </a:schemeClr>
                    </a:solidFill>
                  </a:tcPr>
                </a:tc>
                <a:tc>
                  <a:txBody>
                    <a:bodyPr/>
                    <a:lstStyle/>
                    <a:p>
                      <a:pPr algn="l" fontAlgn="ctr">
                        <a:buNone/>
                      </a:pPr>
                      <a:r>
                        <a:rPr lang="zh-CN" altLang="en-US" sz="1200" b="1" dirty="0">
                          <a:solidFill>
                            <a:schemeClr val="tx1"/>
                          </a:solidFill>
                          <a:latin typeface="微软雅黑" panose="020B0503020204020204" charset="-122"/>
                          <a:ea typeface="微软雅黑" panose="020B0503020204020204" charset="-122"/>
                          <a:cs typeface="宋体" panose="02010600030101010101" pitchFamily="2" charset="-122"/>
                          <a:sym typeface="+mn-ea"/>
                        </a:rPr>
                        <a:t>三大功能：</a:t>
                      </a:r>
                      <a:endParaRPr lang="en-US" altLang="zh-CN" sz="1200" b="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r>
                        <a:rPr lang="zh-CN" altLang="en-US" sz="1200" b="0" dirty="0">
                          <a:solidFill>
                            <a:schemeClr val="tx1"/>
                          </a:solidFill>
                          <a:latin typeface="微软雅黑" panose="020B0503020204020204" charset="-122"/>
                          <a:ea typeface="微软雅黑" panose="020B0503020204020204" charset="-122"/>
                          <a:cs typeface="宋体" panose="02010600030101010101" pitchFamily="2" charset="-122"/>
                          <a:sym typeface="+mn-ea"/>
                        </a:rPr>
                        <a:t>盲区检测、尾灯提醒、距离远</a:t>
                      </a:r>
                      <a:endParaRPr lang="en-US" altLang="zh-CN" sz="1200" b="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r>
                        <a:rPr lang="zh-CN" altLang="en-US" sz="1200" b="1" dirty="0">
                          <a:solidFill>
                            <a:schemeClr val="tx1"/>
                          </a:solidFill>
                          <a:latin typeface="微软雅黑" panose="020B0503020204020204" charset="-122"/>
                          <a:ea typeface="微软雅黑" panose="020B0503020204020204" charset="-122"/>
                          <a:cs typeface="宋体" panose="02010600030101010101" pitchFamily="2" charset="-122"/>
                          <a:sym typeface="+mn-ea"/>
                        </a:rPr>
                        <a:t>特点：</a:t>
                      </a:r>
                      <a:endParaRPr lang="en-US" altLang="zh-CN" sz="1200" b="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marL="0" marR="0" lvl="0" indent="0" algn="l" defTabSz="914400" rtl="0" eaLnBrk="1" fontAlgn="ctr" latinLnBrk="0" hangingPunct="1">
                        <a:lnSpc>
                          <a:spcPct val="100000"/>
                        </a:lnSpc>
                        <a:spcBef>
                          <a:spcPts val="0"/>
                        </a:spcBef>
                        <a:spcAft>
                          <a:spcPts val="0"/>
                        </a:spcAft>
                        <a:buClrTx/>
                        <a:buSzTx/>
                        <a:buFontTx/>
                        <a:buNone/>
                        <a:defRPr/>
                      </a:pPr>
                      <a:r>
                        <a:rPr lang="zh-CN"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准确率高、</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雾、雪等恶劣天气</a:t>
                      </a:r>
                      <a:r>
                        <a:rPr lang="zh-CN"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全天候</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检测</a:t>
                      </a:r>
                      <a:r>
                        <a:rPr lang="zh-CN"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、智能感知、</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sym typeface="+mn-ea"/>
                        </a:rPr>
                        <a:t>安装便捷、待机时间长</a:t>
                      </a:r>
                      <a:r>
                        <a:rPr lang="zh-CN"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rPr>
                        <a:t>。</a:t>
                      </a:r>
                      <a:endParaRPr lang="zh-CN" altLang="zh-CN" sz="1200"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algn="l" fontAlgn="ctr">
                        <a:buNone/>
                      </a:pPr>
                      <a:endParaRPr lang="en-US" altLang="zh-CN" sz="1200" b="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txBody>
                  <a:tcPr marL="121920" marR="121920" marT="60960" marB="60960" anchor="ctr" anchorCtr="1">
                    <a:solidFill>
                      <a:schemeClr val="accent3">
                        <a:lumMod val="20000"/>
                        <a:lumOff val="80000"/>
                      </a:schemeClr>
                    </a:solidFill>
                  </a:tcPr>
                </a:tc>
              </a:tr>
              <a:tr h="582930">
                <a:tc>
                  <a:txBody>
                    <a:bodyPr/>
                    <a:lstStyle/>
                    <a:p>
                      <a:pPr algn="ctr" fontAlgn="ctr">
                        <a:buNone/>
                      </a:pPr>
                      <a:r>
                        <a:rPr lang="zh-CN" altLang="en-US" sz="1200" b="1">
                          <a:solidFill>
                            <a:schemeClr val="tx1"/>
                          </a:solidFill>
                          <a:latin typeface="微软雅黑" panose="020B0503020204020204" charset="-122"/>
                          <a:ea typeface="微软雅黑" panose="020B0503020204020204" charset="-122"/>
                        </a:rPr>
                        <a:t>应用场景</a:t>
                      </a:r>
                      <a:endParaRPr lang="zh-CN" altLang="en-US" sz="1200" b="1">
                        <a:solidFill>
                          <a:schemeClr val="tx1"/>
                        </a:solidFill>
                        <a:latin typeface="微软雅黑" panose="020B0503020204020204" charset="-122"/>
                        <a:ea typeface="微软雅黑" panose="020B0503020204020204" charset="-122"/>
                      </a:endParaRPr>
                    </a:p>
                  </a:txBody>
                  <a:tcPr marL="121920" marR="121920" marT="60960" marB="60960" anchor="ctr" anchorCtr="1">
                    <a:solidFill>
                      <a:schemeClr val="accent3">
                        <a:lumMod val="20000"/>
                        <a:lumOff val="80000"/>
                      </a:schemeClr>
                    </a:solidFill>
                  </a:tcPr>
                </a:tc>
                <a:tc>
                  <a:txBody>
                    <a:bodyPr/>
                    <a:lstStyle/>
                    <a:p>
                      <a:pPr algn="l" fontAlgn="ctr">
                        <a:buNone/>
                      </a:pPr>
                      <a:r>
                        <a:rPr lang="zh-CN" altLang="en-US" sz="1200">
                          <a:solidFill>
                            <a:schemeClr val="tx1"/>
                          </a:solidFill>
                          <a:latin typeface="微软雅黑" panose="020B0503020204020204" charset="-122"/>
                          <a:ea typeface="微软雅黑" panose="020B0503020204020204" charset="-122"/>
                        </a:rPr>
                        <a:t>社区</a:t>
                      </a:r>
                      <a:r>
                        <a:rPr lang="en-US" altLang="zh-CN" sz="1200">
                          <a:solidFill>
                            <a:schemeClr val="tx1"/>
                          </a:solidFill>
                          <a:latin typeface="微软雅黑" panose="020B0503020204020204" charset="-122"/>
                          <a:ea typeface="微软雅黑" panose="020B0503020204020204" charset="-122"/>
                        </a:rPr>
                        <a:t>/</a:t>
                      </a:r>
                      <a:r>
                        <a:rPr lang="zh-CN" altLang="en-US" sz="1200">
                          <a:solidFill>
                            <a:schemeClr val="tx1"/>
                          </a:solidFill>
                          <a:latin typeface="微软雅黑" panose="020B0503020204020204" charset="-122"/>
                          <a:ea typeface="微软雅黑" panose="020B0503020204020204" charset="-122"/>
                        </a:rPr>
                        <a:t>居家看护、中专</a:t>
                      </a:r>
                      <a:r>
                        <a:rPr lang="en-US" altLang="zh-CN" sz="1200">
                          <a:solidFill>
                            <a:schemeClr val="tx1"/>
                          </a:solidFill>
                          <a:latin typeface="微软雅黑" panose="020B0503020204020204" charset="-122"/>
                          <a:ea typeface="微软雅黑" panose="020B0503020204020204" charset="-122"/>
                        </a:rPr>
                        <a:t>/</a:t>
                      </a:r>
                      <a:r>
                        <a:rPr lang="zh-CN" altLang="en-US" sz="1200">
                          <a:solidFill>
                            <a:schemeClr val="tx1"/>
                          </a:solidFill>
                          <a:latin typeface="微软雅黑" panose="020B0503020204020204" charset="-122"/>
                          <a:ea typeface="微软雅黑" panose="020B0503020204020204" charset="-122"/>
                        </a:rPr>
                        <a:t>职校寝室、月子中心、美容中心、</a:t>
                      </a:r>
                      <a:r>
                        <a:rPr lang="en-US" altLang="zh-CN" sz="1200">
                          <a:solidFill>
                            <a:schemeClr val="tx1"/>
                          </a:solidFill>
                          <a:latin typeface="微软雅黑" panose="020B0503020204020204" charset="-122"/>
                          <a:ea typeface="微软雅黑" panose="020B0503020204020204" charset="-122"/>
                        </a:rPr>
                        <a:t>SPA</a:t>
                      </a:r>
                      <a:r>
                        <a:rPr lang="zh-CN" altLang="en-US" sz="1200">
                          <a:solidFill>
                            <a:schemeClr val="tx1"/>
                          </a:solidFill>
                          <a:latin typeface="微软雅黑" panose="020B0503020204020204" charset="-122"/>
                          <a:ea typeface="微软雅黑" panose="020B0503020204020204" charset="-122"/>
                        </a:rPr>
                        <a:t>中心、心理诊室等</a:t>
                      </a:r>
                      <a:endParaRPr lang="zh-CN" altLang="en-US" sz="1200">
                        <a:solidFill>
                          <a:schemeClr val="tx1"/>
                        </a:solidFill>
                        <a:latin typeface="微软雅黑" panose="020B0503020204020204" charset="-122"/>
                        <a:ea typeface="微软雅黑" panose="020B0503020204020204" charset="-122"/>
                      </a:endParaRPr>
                    </a:p>
                  </a:txBody>
                  <a:tcPr marL="121920" marR="121920" marT="60960" marB="60960" anchor="ctr" anchorCtr="1">
                    <a:solidFill>
                      <a:schemeClr val="accent3">
                        <a:lumMod val="20000"/>
                        <a:lumOff val="80000"/>
                      </a:schemeClr>
                    </a:solidFill>
                  </a:tcPr>
                </a:tc>
                <a:tc>
                  <a:txBody>
                    <a:bodyPr/>
                    <a:lstStyle/>
                    <a:p>
                      <a:pPr algn="ctr" fontAlgn="ctr">
                        <a:buNone/>
                      </a:pPr>
                      <a:r>
                        <a:rPr lang="zh-CN" altLang="en-US" sz="1200">
                          <a:solidFill>
                            <a:schemeClr val="tx1"/>
                          </a:solidFill>
                          <a:latin typeface="微软雅黑" panose="020B0503020204020204" charset="-122"/>
                          <a:ea typeface="微软雅黑" panose="020B0503020204020204" charset="-122"/>
                          <a:sym typeface="+mn-ea"/>
                        </a:rPr>
                        <a:t>机构</a:t>
                      </a:r>
                      <a:r>
                        <a:rPr lang="en-US" altLang="zh-CN" sz="1200">
                          <a:solidFill>
                            <a:schemeClr val="tx1"/>
                          </a:solidFill>
                          <a:latin typeface="微软雅黑" panose="020B0503020204020204" charset="-122"/>
                          <a:ea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sym typeface="+mn-ea"/>
                        </a:rPr>
                        <a:t>社区</a:t>
                      </a:r>
                      <a:r>
                        <a:rPr lang="en-US" altLang="zh-CN" sz="1200">
                          <a:solidFill>
                            <a:schemeClr val="tx1"/>
                          </a:solidFill>
                          <a:latin typeface="微软雅黑" panose="020B0503020204020204" charset="-122"/>
                          <a:ea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sym typeface="+mn-ea"/>
                        </a:rPr>
                        <a:t>居家看护等</a:t>
                      </a:r>
                      <a:endParaRPr lang="zh-CN" altLang="en-US" sz="1200">
                        <a:solidFill>
                          <a:schemeClr val="tx1"/>
                        </a:solidFill>
                        <a:latin typeface="微软雅黑" panose="020B0503020204020204" charset="-122"/>
                        <a:ea typeface="微软雅黑" panose="020B0503020204020204" charset="-122"/>
                        <a:sym typeface="+mn-ea"/>
                      </a:endParaRPr>
                    </a:p>
                  </a:txBody>
                  <a:tcPr marL="121920" marR="121920" marT="60960" marB="60960" anchor="ctr" anchorCtr="1">
                    <a:solidFill>
                      <a:schemeClr val="accent3">
                        <a:lumMod val="20000"/>
                        <a:lumOff val="80000"/>
                      </a:schemeClr>
                    </a:solidFill>
                  </a:tcPr>
                </a:tc>
                <a:tc>
                  <a:txBody>
                    <a:bodyPr/>
                    <a:lstStyle/>
                    <a:p>
                      <a:pPr algn="ctr" fontAlgn="ctr">
                        <a:buNone/>
                      </a:pP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rPr>
                        <a:t>车载后装市场</a:t>
                      </a:r>
                      <a:endPar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121920" marR="121920" marT="60960" marB="60960" anchor="ctr" anchorCtr="1">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rPr>
                        <a:t>自行车，</a:t>
                      </a:r>
                      <a:r>
                        <a:rPr lang="en-US" altLang="zh-CN" sz="1200" dirty="0">
                          <a:solidFill>
                            <a:schemeClr val="tx1"/>
                          </a:solidFill>
                          <a:latin typeface="微软雅黑" panose="020B0503020204020204" charset="-122"/>
                          <a:ea typeface="微软雅黑" panose="020B0503020204020204" charset="-122"/>
                          <a:cs typeface="宋体" panose="02010600030101010101" pitchFamily="2" charset="-122"/>
                        </a:rPr>
                        <a:t>E-Bike</a:t>
                      </a:r>
                      <a:r>
                        <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rPr>
                        <a:t>，摩托车</a:t>
                      </a:r>
                      <a:endParaRPr lang="zh-CN" altLang="en-US" sz="1200" dirty="0">
                        <a:solidFill>
                          <a:schemeClr val="tx1"/>
                        </a:solidFill>
                        <a:latin typeface="微软雅黑" panose="020B0503020204020204" charset="-122"/>
                        <a:ea typeface="微软雅黑" panose="020B0503020204020204" charset="-122"/>
                        <a:cs typeface="宋体" panose="02010600030101010101" pitchFamily="2" charset="-122"/>
                      </a:endParaRPr>
                    </a:p>
                  </a:txBody>
                  <a:tcPr marL="121920" marR="121920" marT="60960" marB="60960" anchor="ctr" anchorCtr="1">
                    <a:solidFill>
                      <a:schemeClr val="accent3">
                        <a:lumMod val="20000"/>
                        <a:lumOff val="80000"/>
                      </a:schemeClr>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87011" y="465773"/>
            <a:ext cx="1605280" cy="521970"/>
          </a:xfrm>
          <a:prstGeom prst="rect">
            <a:avLst/>
          </a:prstGeom>
          <a:noFill/>
        </p:spPr>
        <p:txBody>
          <a:bodyPr wrap="none" rtlCol="0">
            <a:spAutoFit/>
          </a:bodyPr>
          <a:lstStyle/>
          <a:p>
            <a:pPr algn="ctr"/>
            <a:r>
              <a:rPr lang="zh-CN" altLang="en-US" sz="2800" b="1">
                <a:solidFill>
                  <a:srgbClr val="035A30"/>
                </a:solidFill>
                <a:latin typeface="微软雅黑" panose="020B0503020204020204" charset="-122"/>
                <a:ea typeface="微软雅黑" panose="020B0503020204020204" charset="-122"/>
              </a:rPr>
              <a:t>产品优势</a:t>
            </a:r>
            <a:endParaRPr lang="zh-CN" altLang="en-US" sz="2800" b="1">
              <a:solidFill>
                <a:srgbClr val="035A30"/>
              </a:solidFill>
              <a:latin typeface="微软雅黑" panose="020B0503020204020204" charset="-122"/>
              <a:ea typeface="微软雅黑" panose="020B0503020204020204" charset="-122"/>
            </a:endParaRPr>
          </a:p>
        </p:txBody>
      </p:sp>
      <p:pic>
        <p:nvPicPr>
          <p:cNvPr id="50" name="图片 49" descr="微信图片_20230718095842"/>
          <p:cNvPicPr>
            <a:picLocks noChangeAspect="1"/>
          </p:cNvPicPr>
          <p:nvPr>
            <p:custDataLst>
              <p:tags r:id="rId2"/>
            </p:custDataLst>
          </p:nvPr>
        </p:nvPicPr>
        <p:blipFill>
          <a:blip r:embed="rId3" cstate="print"/>
          <a:stretch>
            <a:fillRect/>
          </a:stretch>
        </p:blipFill>
        <p:spPr>
          <a:xfrm>
            <a:off x="10043160" y="580073"/>
            <a:ext cx="392430" cy="293370"/>
          </a:xfrm>
          <a:prstGeom prst="rect">
            <a:avLst/>
          </a:prstGeom>
        </p:spPr>
      </p:pic>
      <p:sp>
        <p:nvSpPr>
          <p:cNvPr id="51" name="文本框 50"/>
          <p:cNvSpPr txBox="1"/>
          <p:nvPr>
            <p:custDataLst>
              <p:tags r:id="rId4"/>
            </p:custDataLst>
          </p:nvPr>
        </p:nvSpPr>
        <p:spPr>
          <a:xfrm>
            <a:off x="10391141" y="527368"/>
            <a:ext cx="1452880" cy="398780"/>
          </a:xfrm>
          <a:prstGeom prst="rect">
            <a:avLst/>
          </a:prstGeom>
          <a:noFill/>
        </p:spPr>
        <p:txBody>
          <a:bodyPr wrap="none" rtlCol="0">
            <a:spAutoFit/>
          </a:bodyPr>
          <a:lstStyle/>
          <a:p>
            <a:pPr algn="ctr"/>
            <a:r>
              <a:rPr lang="zh-CN" sz="2000">
                <a:solidFill>
                  <a:schemeClr val="tx1">
                    <a:lumMod val="50000"/>
                    <a:lumOff val="50000"/>
                  </a:schemeClr>
                </a:solidFill>
                <a:latin typeface="微软雅黑" panose="020B0503020204020204" charset="-122"/>
                <a:ea typeface="微软雅黑" panose="020B0503020204020204" charset="-122"/>
              </a:rPr>
              <a:t>丨</a:t>
            </a:r>
            <a:r>
              <a:rPr lang="zh-CN" sz="2000">
                <a:solidFill>
                  <a:srgbClr val="035A30"/>
                </a:solidFill>
                <a:latin typeface="微软雅黑" panose="020B0503020204020204" charset="-122"/>
                <a:ea typeface="微软雅黑" panose="020B0503020204020204" charset="-122"/>
              </a:rPr>
              <a:t>知谱科技</a:t>
            </a:r>
            <a:endParaRPr lang="zh-CN" sz="2000">
              <a:solidFill>
                <a:srgbClr val="035A3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327660" y="511810"/>
            <a:ext cx="1892300" cy="429895"/>
          </a:xfrm>
          <a:prstGeom prst="rect">
            <a:avLst/>
          </a:prstGeom>
          <a:noFill/>
        </p:spPr>
        <p:txBody>
          <a:bodyPr wrap="square" rtlCol="0">
            <a:noAutofit/>
          </a:bodyPr>
          <a:lstStyle/>
          <a:p>
            <a:pPr algn="dist"/>
            <a:r>
              <a:rPr lang="zh-CN" altLang="en-US" sz="1600">
                <a:solidFill>
                  <a:schemeClr val="bg1">
                    <a:lumMod val="75000"/>
                  </a:schemeClr>
                </a:solidFill>
              </a:rPr>
              <a:t>让健康变得更安全</a:t>
            </a:r>
            <a:endParaRPr lang="zh-CN" altLang="en-US" sz="1600">
              <a:solidFill>
                <a:schemeClr val="bg1">
                  <a:lumMod val="75000"/>
                </a:schemeClr>
              </a:solidFill>
            </a:endParaRPr>
          </a:p>
          <a:p>
            <a:pPr algn="dist"/>
            <a:r>
              <a:rPr lang="zh-CN" altLang="en-US" sz="600">
                <a:solidFill>
                  <a:srgbClr val="97CA3C"/>
                </a:solidFill>
              </a:rPr>
              <a:t>Making Health Safer</a:t>
            </a:r>
            <a:endParaRPr lang="zh-CN" altLang="en-US" sz="600">
              <a:solidFill>
                <a:srgbClr val="97CA3C"/>
              </a:solidFill>
            </a:endParaRPr>
          </a:p>
        </p:txBody>
      </p:sp>
      <p:sp>
        <p:nvSpPr>
          <p:cNvPr id="12" name="文本框 11"/>
          <p:cNvSpPr txBox="1"/>
          <p:nvPr>
            <p:custDataLst>
              <p:tags r:id="rId6"/>
            </p:custDataLst>
          </p:nvPr>
        </p:nvSpPr>
        <p:spPr>
          <a:xfrm>
            <a:off x="920750" y="1496695"/>
            <a:ext cx="10240645" cy="312420"/>
          </a:xfrm>
          <a:prstGeom prst="rect">
            <a:avLst/>
          </a:prstGeom>
          <a:solidFill>
            <a:schemeClr val="bg1"/>
          </a:solidFill>
        </p:spPr>
        <p:txBody>
          <a:bodyPr wrap="square" rtlCol="0">
            <a:spAutoFit/>
          </a:bodyPr>
          <a:lstStyle/>
          <a:p>
            <a:pPr algn="ctr">
              <a:lnSpc>
                <a:spcPct val="90000"/>
              </a:lnSpc>
            </a:pPr>
            <a:r>
              <a:rPr lang="zh-CN" sz="1600" b="1">
                <a:solidFill>
                  <a:schemeClr val="tx1">
                    <a:lumMod val="75000"/>
                    <a:lumOff val="25000"/>
                  </a:schemeClr>
                </a:solidFill>
                <a:latin typeface="微软雅黑" panose="020B0503020204020204" charset="-122"/>
                <a:ea typeface="微软雅黑" panose="020B0503020204020204" charset="-122"/>
              </a:rPr>
              <a:t>产品特色：不侵害个人隐私、无感体验、高准确度、深度数据智能分析、7*24小时云看护、APP远程实时监测</a:t>
            </a:r>
            <a:endParaRPr lang="zh-CN" sz="1600" b="1">
              <a:solidFill>
                <a:schemeClr val="tx1">
                  <a:lumMod val="75000"/>
                  <a:lumOff val="25000"/>
                </a:schemeClr>
              </a:solidFill>
              <a:latin typeface="微软雅黑" panose="020B0503020204020204" charset="-122"/>
              <a:ea typeface="微软雅黑" panose="020B0503020204020204" charset="-122"/>
            </a:endParaRPr>
          </a:p>
        </p:txBody>
      </p:sp>
      <p:sp>
        <p:nvSpPr>
          <p:cNvPr id="10" name="矩形 9"/>
          <p:cNvSpPr/>
          <p:nvPr>
            <p:custDataLst>
              <p:tags r:id="rId7"/>
            </p:custDataLst>
          </p:nvPr>
        </p:nvSpPr>
        <p:spPr>
          <a:xfrm>
            <a:off x="1047750" y="1729105"/>
            <a:ext cx="10082530" cy="91440"/>
          </a:xfrm>
          <a:prstGeom prst="rect">
            <a:avLst/>
          </a:prstGeom>
          <a:solidFill>
            <a:srgbClr val="035A3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图片1"/>
          <p:cNvPicPr>
            <a:picLocks noChangeAspect="1"/>
          </p:cNvPicPr>
          <p:nvPr>
            <p:custDataLst>
              <p:tags r:id="rId8"/>
            </p:custDataLst>
          </p:nvPr>
        </p:nvPicPr>
        <p:blipFill>
          <a:blip r:embed="rId9" cstate="print"/>
          <a:stretch>
            <a:fillRect/>
          </a:stretch>
        </p:blipFill>
        <p:spPr>
          <a:xfrm>
            <a:off x="969010" y="2480945"/>
            <a:ext cx="4656455" cy="3241040"/>
          </a:xfrm>
          <a:prstGeom prst="rect">
            <a:avLst/>
          </a:prstGeom>
        </p:spPr>
      </p:pic>
      <p:sp>
        <p:nvSpPr>
          <p:cNvPr id="5" name="文本框 60"/>
          <p:cNvSpPr/>
          <p:nvPr>
            <p:custDataLst>
              <p:tags r:id="rId10"/>
            </p:custDataLst>
          </p:nvPr>
        </p:nvSpPr>
        <p:spPr>
          <a:xfrm>
            <a:off x="5912485" y="2480945"/>
            <a:ext cx="2551430" cy="894715"/>
          </a:xfrm>
          <a:prstGeom prst="rect">
            <a:avLst/>
          </a:prstGeom>
          <a:noFill/>
          <a:ln w="9525">
            <a:noFill/>
          </a:ln>
        </p:spPr>
        <p:txBody>
          <a:bodyPr wrap="square">
            <a:spAutoFit/>
          </a:bodyPr>
          <a:lstStyle/>
          <a:p>
            <a:pPr>
              <a:lnSpc>
                <a:spcPct val="110000"/>
              </a:lnSpc>
            </a:pPr>
            <a:r>
              <a:rPr lang="zh-CN" altLang="en-US" b="1" dirty="0">
                <a:solidFill>
                  <a:srgbClr val="EB5838"/>
                </a:solidFill>
                <a:latin typeface="微软雅黑" panose="020B0503020204020204" charset="-122"/>
                <a:ea typeface="微软雅黑" panose="020B0503020204020204" charset="-122"/>
                <a:sym typeface="方正姚体_GBK" panose="02000000000000000000" charset="-122"/>
              </a:rPr>
              <a:t>高精确度</a:t>
            </a:r>
            <a:r>
              <a:rPr lang="en-US" altLang="zh-CN" b="1" dirty="0">
                <a:solidFill>
                  <a:srgbClr val="EB5838"/>
                </a:solidFill>
                <a:latin typeface="微软雅黑" panose="020B0503020204020204" charset="-122"/>
                <a:ea typeface="微软雅黑" panose="020B0503020204020204" charset="-122"/>
                <a:sym typeface="方正姚体_GBK" panose="02000000000000000000" charset="-122"/>
              </a:rPr>
              <a:t> </a:t>
            </a:r>
            <a:endParaRPr lang="zh-CN" altLang="en-US" b="1" dirty="0">
              <a:solidFill>
                <a:srgbClr val="EB5838"/>
              </a:solidFill>
              <a:latin typeface="微软雅黑" panose="020B0503020204020204" charset="-122"/>
              <a:ea typeface="微软雅黑" panose="020B0503020204020204" charset="-122"/>
              <a:sym typeface="方正姚体_GBK" panose="02000000000000000000" charset="-122"/>
            </a:endParaRPr>
          </a:p>
          <a:p>
            <a:pPr marL="12700" marR="452755">
              <a:lnSpc>
                <a:spcPct val="110000"/>
              </a:lnSpc>
              <a:spcBef>
                <a:spcPts val="100"/>
              </a:spcBef>
            </a:pPr>
            <a:r>
              <a:rPr lang="zh-CN" altLang="en-US"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呼吸精度实测超过9</a:t>
            </a:r>
            <a:r>
              <a:rPr lang="en-US" altLang="zh-CN"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7</a:t>
            </a:r>
            <a:r>
              <a:rPr lang="zh-CN" altLang="en-US"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 </a:t>
            </a:r>
            <a:endParaRPr lang="zh-CN" altLang="en-US"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a:p>
            <a:pPr marL="12700" marR="452755">
              <a:lnSpc>
                <a:spcPct val="110000"/>
              </a:lnSpc>
              <a:spcBef>
                <a:spcPts val="100"/>
              </a:spcBef>
            </a:pPr>
            <a:r>
              <a:rPr lang="zh-CN" altLang="en-US"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心率精度实测超过9</a:t>
            </a:r>
            <a:r>
              <a:rPr lang="en-US" altLang="zh-CN"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0</a:t>
            </a:r>
            <a:r>
              <a:rPr lang="zh-CN" altLang="en-US"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a:t>
            </a:r>
            <a:r>
              <a:rPr lang="zh-CN" altLang="en-US" sz="1400" dirty="0">
                <a:solidFill>
                  <a:srgbClr val="292929"/>
                </a:solidFill>
                <a:latin typeface="微软雅黑" panose="020B0503020204020204" charset="-122"/>
                <a:ea typeface="微软雅黑" panose="020B0503020204020204" charset="-122"/>
                <a:cs typeface="Calibri" panose="020F0502020204030204" charset="0"/>
                <a:sym typeface="+mn-ea"/>
              </a:rPr>
              <a:t> </a:t>
            </a:r>
            <a:endParaRPr lang="zh-CN" altLang="en-US" sz="1400" dirty="0">
              <a:solidFill>
                <a:srgbClr val="292929"/>
              </a:solidFill>
              <a:latin typeface="微软雅黑" panose="020B0503020204020204" charset="-122"/>
              <a:ea typeface="微软雅黑" panose="020B0503020204020204" charset="-122"/>
              <a:cs typeface="Calibri" panose="020F0502020204030204" charset="0"/>
              <a:sym typeface="Calibri" panose="020F0502020204030204" charset="0"/>
            </a:endParaRPr>
          </a:p>
        </p:txBody>
      </p:sp>
      <p:sp>
        <p:nvSpPr>
          <p:cNvPr id="2" name="文本框 60"/>
          <p:cNvSpPr/>
          <p:nvPr>
            <p:custDataLst>
              <p:tags r:id="rId11"/>
            </p:custDataLst>
          </p:nvPr>
        </p:nvSpPr>
        <p:spPr>
          <a:xfrm>
            <a:off x="8438515" y="2480945"/>
            <a:ext cx="5072380" cy="894715"/>
          </a:xfrm>
          <a:prstGeom prst="rect">
            <a:avLst/>
          </a:prstGeom>
          <a:noFill/>
          <a:ln w="9525">
            <a:noFill/>
          </a:ln>
        </p:spPr>
        <p:txBody>
          <a:bodyPr wrap="square">
            <a:spAutoFit/>
          </a:bodyPr>
          <a:lstStyle/>
          <a:p>
            <a:pPr>
              <a:lnSpc>
                <a:spcPct val="110000"/>
              </a:lnSpc>
            </a:pPr>
            <a:r>
              <a:rPr lang="zh-CN" altLang="en-US" b="1" dirty="0">
                <a:solidFill>
                  <a:srgbClr val="EB5838"/>
                </a:solidFill>
                <a:latin typeface="微软雅黑" panose="020B0503020204020204" charset="-122"/>
                <a:ea typeface="微软雅黑" panose="020B0503020204020204" charset="-122"/>
                <a:sym typeface="方正姚体_GBK" panose="02000000000000000000" charset="-122"/>
              </a:rPr>
              <a:t>高智能</a:t>
            </a:r>
            <a:r>
              <a:rPr lang="en-US" altLang="zh-CN" b="1" dirty="0">
                <a:solidFill>
                  <a:srgbClr val="EB5838"/>
                </a:solidFill>
                <a:latin typeface="微软雅黑" panose="020B0503020204020204" charset="-122"/>
                <a:ea typeface="微软雅黑" panose="020B0503020204020204" charset="-122"/>
                <a:sym typeface="方正姚体_GBK" panose="02000000000000000000" charset="-122"/>
              </a:rPr>
              <a:t> </a:t>
            </a:r>
            <a:endParaRPr lang="zh-CN" altLang="en-US" b="1" dirty="0">
              <a:solidFill>
                <a:srgbClr val="EB5838"/>
              </a:solidFill>
              <a:latin typeface="微软雅黑" panose="020B0503020204020204" charset="-122"/>
              <a:ea typeface="微软雅黑" panose="020B0503020204020204" charset="-122"/>
              <a:sym typeface="方正姚体_GBK" panose="02000000000000000000" charset="-122"/>
            </a:endParaRPr>
          </a:p>
          <a:p>
            <a:pPr marL="12700" marR="452755">
              <a:lnSpc>
                <a:spcPct val="110000"/>
              </a:lnSpc>
              <a:spcBef>
                <a:spcPts val="100"/>
              </a:spcBef>
            </a:pP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智能感知活动状态</a:t>
            </a:r>
            <a:endPar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a:p>
            <a:pPr marL="12700" marR="452755">
              <a:lnSpc>
                <a:spcPct val="110000"/>
              </a:lnSpc>
              <a:spcBef>
                <a:spcPts val="100"/>
              </a:spcBef>
            </a:pP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智能生成睡眠报告</a:t>
            </a:r>
            <a:endPar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p:txBody>
      </p:sp>
      <p:sp>
        <p:nvSpPr>
          <p:cNvPr id="4" name="文本框 60"/>
          <p:cNvSpPr/>
          <p:nvPr>
            <p:custDataLst>
              <p:tags r:id="rId12"/>
            </p:custDataLst>
          </p:nvPr>
        </p:nvSpPr>
        <p:spPr>
          <a:xfrm>
            <a:off x="5912485" y="3796665"/>
            <a:ext cx="2551430" cy="645160"/>
          </a:xfrm>
          <a:prstGeom prst="rect">
            <a:avLst/>
          </a:prstGeom>
          <a:noFill/>
          <a:ln w="9525">
            <a:noFill/>
          </a:ln>
        </p:spPr>
        <p:txBody>
          <a:bodyPr wrap="square">
            <a:spAutoFit/>
          </a:bodyPr>
          <a:lstStyle/>
          <a:p>
            <a:pPr>
              <a:lnSpc>
                <a:spcPct val="110000"/>
              </a:lnSpc>
            </a:pPr>
            <a:r>
              <a:rPr b="1" dirty="0">
                <a:solidFill>
                  <a:srgbClr val="EB5838"/>
                </a:solidFill>
                <a:latin typeface="微软雅黑" panose="020B0503020204020204" charset="-122"/>
                <a:ea typeface="微软雅黑" panose="020B0503020204020204" charset="-122"/>
                <a:sym typeface="方正姚体_GBK" panose="02000000000000000000" charset="-122"/>
              </a:rPr>
              <a:t>24小时云看护</a:t>
            </a:r>
            <a:endParaRPr b="1" dirty="0">
              <a:solidFill>
                <a:srgbClr val="EB5838"/>
              </a:solidFill>
              <a:latin typeface="微软雅黑" panose="020B0503020204020204" charset="-122"/>
              <a:ea typeface="微软雅黑" panose="020B0503020204020204" charset="-122"/>
              <a:sym typeface="方正姚体_GBK" panose="02000000000000000000" charset="-122"/>
            </a:endParaRPr>
          </a:p>
          <a:p>
            <a:pPr marL="12700" marR="452755">
              <a:lnSpc>
                <a:spcPct val="110000"/>
              </a:lnSpc>
              <a:spcBef>
                <a:spcPts val="100"/>
              </a:spcBef>
            </a:pP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离床在床判断</a:t>
            </a:r>
            <a:endPar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p:txBody>
      </p:sp>
      <p:sp>
        <p:nvSpPr>
          <p:cNvPr id="6" name="文本框 60"/>
          <p:cNvSpPr/>
          <p:nvPr>
            <p:custDataLst>
              <p:tags r:id="rId13"/>
            </p:custDataLst>
          </p:nvPr>
        </p:nvSpPr>
        <p:spPr>
          <a:xfrm>
            <a:off x="8438515" y="3796665"/>
            <a:ext cx="3234055" cy="645160"/>
          </a:xfrm>
          <a:prstGeom prst="rect">
            <a:avLst/>
          </a:prstGeom>
          <a:noFill/>
          <a:ln w="9525">
            <a:noFill/>
          </a:ln>
        </p:spPr>
        <p:txBody>
          <a:bodyPr wrap="square">
            <a:spAutoFit/>
          </a:bodyPr>
          <a:lstStyle/>
          <a:p>
            <a:pPr>
              <a:lnSpc>
                <a:spcPct val="110000"/>
              </a:lnSpc>
            </a:pPr>
            <a:r>
              <a:rPr lang="en-US" altLang="zh-CN" b="1" dirty="0">
                <a:solidFill>
                  <a:srgbClr val="EB5838"/>
                </a:solidFill>
                <a:latin typeface="微软雅黑" panose="020B0503020204020204" charset="-122"/>
                <a:ea typeface="微软雅黑" panose="020B0503020204020204" charset="-122"/>
                <a:sym typeface="方正姚体_GBK" panose="02000000000000000000" charset="-122"/>
              </a:rPr>
              <a:t>APP</a:t>
            </a:r>
            <a:r>
              <a:rPr lang="zh-CN" altLang="en-US" b="1" dirty="0">
                <a:solidFill>
                  <a:srgbClr val="EB5838"/>
                </a:solidFill>
                <a:latin typeface="微软雅黑" panose="020B0503020204020204" charset="-122"/>
                <a:ea typeface="微软雅黑" panose="020B0503020204020204" charset="-122"/>
                <a:sym typeface="方正姚体_GBK" panose="02000000000000000000" charset="-122"/>
              </a:rPr>
              <a:t>远程实时监测</a:t>
            </a:r>
            <a:r>
              <a:rPr lang="en-US" altLang="zh-CN" b="1" dirty="0">
                <a:solidFill>
                  <a:srgbClr val="EB5838"/>
                </a:solidFill>
                <a:latin typeface="微软雅黑" panose="020B0503020204020204" charset="-122"/>
                <a:ea typeface="微软雅黑" panose="020B0503020204020204" charset="-122"/>
                <a:sym typeface="方正姚体_GBK" panose="02000000000000000000" charset="-122"/>
              </a:rPr>
              <a:t> </a:t>
            </a:r>
            <a:endParaRPr lang="zh-CN" altLang="en-US" b="1" dirty="0">
              <a:solidFill>
                <a:srgbClr val="EB5838"/>
              </a:solidFill>
              <a:latin typeface="微软雅黑" panose="020B0503020204020204" charset="-122"/>
              <a:ea typeface="微软雅黑" panose="020B0503020204020204" charset="-122"/>
              <a:sym typeface="方正姚体_GBK" panose="02000000000000000000" charset="-122"/>
            </a:endParaRPr>
          </a:p>
          <a:p>
            <a:pPr marL="12700" marR="452755">
              <a:lnSpc>
                <a:spcPct val="110000"/>
              </a:lnSpc>
              <a:spcBef>
                <a:spcPts val="100"/>
              </a:spcBef>
            </a:pP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实时监测呼吸、心率、睡眠状态</a:t>
            </a:r>
            <a:endPar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p:txBody>
      </p:sp>
      <p:sp>
        <p:nvSpPr>
          <p:cNvPr id="7" name="文本框 60"/>
          <p:cNvSpPr/>
          <p:nvPr>
            <p:custDataLst>
              <p:tags r:id="rId14"/>
            </p:custDataLst>
          </p:nvPr>
        </p:nvSpPr>
        <p:spPr>
          <a:xfrm>
            <a:off x="5912485" y="5001895"/>
            <a:ext cx="2551430" cy="645160"/>
          </a:xfrm>
          <a:prstGeom prst="rect">
            <a:avLst/>
          </a:prstGeom>
          <a:noFill/>
          <a:ln w="9525">
            <a:noFill/>
          </a:ln>
        </p:spPr>
        <p:txBody>
          <a:bodyPr wrap="square">
            <a:spAutoFit/>
          </a:bodyPr>
          <a:lstStyle/>
          <a:p>
            <a:pPr>
              <a:lnSpc>
                <a:spcPct val="110000"/>
              </a:lnSpc>
            </a:pPr>
            <a:r>
              <a:rPr b="1" dirty="0">
                <a:solidFill>
                  <a:srgbClr val="EB5838"/>
                </a:solidFill>
                <a:latin typeface="微软雅黑" panose="020B0503020204020204" charset="-122"/>
                <a:ea typeface="微软雅黑" panose="020B0503020204020204" charset="-122"/>
                <a:sym typeface="方正姚体_GBK" panose="02000000000000000000" charset="-122"/>
              </a:rPr>
              <a:t>不侵害个人隐私</a:t>
            </a:r>
            <a:endParaRPr b="1" dirty="0">
              <a:solidFill>
                <a:srgbClr val="EB5838"/>
              </a:solidFill>
              <a:latin typeface="微软雅黑" panose="020B0503020204020204" charset="-122"/>
              <a:ea typeface="微软雅黑" panose="020B0503020204020204" charset="-122"/>
              <a:sym typeface="方正姚体_GBK" panose="02000000000000000000" charset="-122"/>
            </a:endParaRPr>
          </a:p>
          <a:p>
            <a:pPr marL="12700" marR="452755">
              <a:lnSpc>
                <a:spcPct val="110000"/>
              </a:lnSpc>
              <a:spcBef>
                <a:spcPts val="100"/>
              </a:spcBef>
            </a:pP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不拍摄视频画面</a:t>
            </a:r>
            <a:endPar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p:txBody>
      </p:sp>
      <p:sp>
        <p:nvSpPr>
          <p:cNvPr id="9" name="文本框 60"/>
          <p:cNvSpPr/>
          <p:nvPr>
            <p:custDataLst>
              <p:tags r:id="rId15"/>
            </p:custDataLst>
          </p:nvPr>
        </p:nvSpPr>
        <p:spPr>
          <a:xfrm>
            <a:off x="8438515" y="5001895"/>
            <a:ext cx="3234055" cy="645160"/>
          </a:xfrm>
          <a:prstGeom prst="rect">
            <a:avLst/>
          </a:prstGeom>
          <a:noFill/>
          <a:ln w="9525">
            <a:noFill/>
          </a:ln>
        </p:spPr>
        <p:txBody>
          <a:bodyPr wrap="square">
            <a:spAutoFit/>
          </a:bodyPr>
          <a:lstStyle/>
          <a:p>
            <a:pPr>
              <a:lnSpc>
                <a:spcPct val="110000"/>
              </a:lnSpc>
            </a:pPr>
            <a:r>
              <a:rPr b="1" dirty="0">
                <a:solidFill>
                  <a:srgbClr val="EB5838"/>
                </a:solidFill>
                <a:latin typeface="微软雅黑" panose="020B0503020204020204" charset="-122"/>
                <a:ea typeface="微软雅黑" panose="020B0503020204020204" charset="-122"/>
                <a:sym typeface="方正姚体_GBK" panose="02000000000000000000" charset="-122"/>
              </a:rPr>
              <a:t>无感、免接触</a:t>
            </a:r>
            <a:r>
              <a:rPr lang="en-US" altLang="zh-CN" b="1" dirty="0">
                <a:solidFill>
                  <a:srgbClr val="EB5838"/>
                </a:solidFill>
                <a:latin typeface="微软雅黑" panose="020B0503020204020204" charset="-122"/>
                <a:ea typeface="微软雅黑" panose="020B0503020204020204" charset="-122"/>
                <a:sym typeface="方正姚体_GBK" panose="02000000000000000000" charset="-122"/>
              </a:rPr>
              <a:t> </a:t>
            </a:r>
            <a:endParaRPr lang="zh-CN" altLang="en-US" b="1" dirty="0">
              <a:solidFill>
                <a:srgbClr val="EB5838"/>
              </a:solidFill>
              <a:latin typeface="微软雅黑" panose="020B0503020204020204" charset="-122"/>
              <a:ea typeface="微软雅黑" panose="020B0503020204020204" charset="-122"/>
              <a:sym typeface="方正姚体_GBK" panose="02000000000000000000" charset="-122"/>
            </a:endParaRPr>
          </a:p>
          <a:p>
            <a:pPr marL="12700" marR="452755">
              <a:lnSpc>
                <a:spcPct val="110000"/>
              </a:lnSpc>
              <a:spcBef>
                <a:spcPts val="100"/>
              </a:spcBef>
            </a:pP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不需佩戴、无束缚感</a:t>
            </a:r>
            <a:r>
              <a:rPr lang="zh-CN"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a:t>
            </a:r>
            <a:r>
              <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rPr>
              <a:t>无辐射</a:t>
            </a:r>
            <a:endParaRPr sz="1400" dirty="0">
              <a:solidFill>
                <a:schemeClr val="tx1">
                  <a:lumMod val="65000"/>
                  <a:lumOff val="35000"/>
                </a:schemeClr>
              </a:solidFill>
              <a:latin typeface="微软雅黑" panose="020B0503020204020204" charset="-122"/>
              <a:ea typeface="微软雅黑" panose="020B0503020204020204" charset="-122"/>
              <a:cs typeface="Calibri" panose="020F0502020204030204" charset="0"/>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3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3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3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UNIT_TABLE_BEAUTIFY" val="smartTable{132bc7a2-4713-4b85-b667-f41da09af0ad}"/>
  <p:tag name="TABLE_ENDDRAG_ORIGIN_RECT" val="1055*355"/>
  <p:tag name="TABLE_ENDDRAG_RECT" val="132*282*1055*355"/>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1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UNIT_TABLE_BEAUTIFY" val="smartTable{bbd5cb46-1679-476f-bd81-d0d9347ac3eb}"/>
  <p:tag name="TABLE_ENDDRAG_ORIGIN_RECT" val="952*355"/>
  <p:tag name="TABLE_ENDDRAG_RECT" val="110*315*952*355"/>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UNIT_TABLE_BEAUTIFY" val="smartTable{0013d7f3-a8f1-4fd0-a2f5-2359b0e37def}"/>
  <p:tag name="KSO_WM_BEAUTIFY_FLAG" val=""/>
</p:tagLst>
</file>

<file path=ppt/tags/tag299.xml><?xml version="1.0" encoding="utf-8"?>
<p:tagLst xmlns:p="http://schemas.openxmlformats.org/presentationml/2006/main">
  <p:tag name="KSO_WM_UNIT_TABLE_BEAUTIFY" val="smartTable{314507df-327a-4e4a-9182-a86b7e2c871d}"/>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UNIT_PLACING_PICTURE_USER_VIEWPORT" val="{&quot;height&quot;:8325,&quot;width&quot;:7830}"/>
</p:tagLst>
</file>

<file path=ppt/tags/tag333.xml><?xml version="1.0" encoding="utf-8"?>
<p:tagLst xmlns:p="http://schemas.openxmlformats.org/presentationml/2006/main">
  <p:tag name="KSO_WPP_MARK_KEY" val="ec5f3907-1c79-40db-b0d5-d2f332d048c7"/>
  <p:tag name="COMMONDATA" val="eyJoZGlkIjoiNzIzYjE4NmMxN2VmNWIzNWIwMDQ0ZDUxNGVlOWZlYWYifQ=="/>
  <p:tag name="commondata" val="eyJoZGlkIjoiNGEzZDViMDVmM2VmMzNiM2YxZGY4N2E5MmM5MTFkNjgifQ=="/>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7.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5616</Words>
  <Application>WPS 演示</Application>
  <PresentationFormat>宽屏</PresentationFormat>
  <Paragraphs>726</Paragraphs>
  <Slides>23</Slides>
  <Notes>1</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3</vt:i4>
      </vt:variant>
      <vt:variant>
        <vt:lpstr>幻灯片标题</vt:lpstr>
      </vt:variant>
      <vt:variant>
        <vt:i4>23</vt:i4>
      </vt:variant>
    </vt:vector>
  </HeadingPairs>
  <TitlesOfParts>
    <vt:vector size="40" baseType="lpstr">
      <vt:lpstr>Arial</vt:lpstr>
      <vt:lpstr>宋体</vt:lpstr>
      <vt:lpstr>Wingdings</vt:lpstr>
      <vt:lpstr>微软雅黑</vt:lpstr>
      <vt:lpstr>Wingdings</vt:lpstr>
      <vt:lpstr>方正姚体_GBK</vt:lpstr>
      <vt:lpstr>Calibri</vt:lpstr>
      <vt:lpstr>Arial Unicode MS</vt:lpstr>
      <vt:lpstr>Rajdhani</vt:lpstr>
      <vt:lpstr>Segoe Print</vt:lpstr>
      <vt:lpstr>RomanS</vt:lpstr>
      <vt:lpstr>楷体</vt:lpstr>
      <vt:lpstr>Segoe UI Semilight</vt:lpstr>
      <vt:lpstr>Office 主题</vt:lpstr>
      <vt:lpstr>PBrush</vt:lpstr>
      <vt:lpstr>PBrush</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社区、机构养老看护系统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科易网</cp:lastModifiedBy>
  <cp:revision>1208</cp:revision>
  <dcterms:created xsi:type="dcterms:W3CDTF">2019-12-17T04:06:00Z</dcterms:created>
  <dcterms:modified xsi:type="dcterms:W3CDTF">2024-11-07T06:50:38Z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4FCF7AEA5B584A34921B392855845BA9_13</vt:lpwstr>
  </property>
</Properties>
</file>