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image53.jpg" ContentType="image/jpg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media/image92.jpg" ContentType="image/png"/>
  <Override PartName="/ppt/notesSlides/notesSlide44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7" r:id="rId1"/>
  </p:sldMasterIdLst>
  <p:notesMasterIdLst>
    <p:notesMasterId r:id="rId50"/>
  </p:notesMasterIdLst>
  <p:handoutMasterIdLst>
    <p:handoutMasterId r:id="rId51"/>
  </p:handoutMasterIdLst>
  <p:sldIdLst>
    <p:sldId id="4983" r:id="rId2"/>
    <p:sldId id="4791" r:id="rId3"/>
    <p:sldId id="4801" r:id="rId4"/>
    <p:sldId id="4804" r:id="rId5"/>
    <p:sldId id="4845" r:id="rId6"/>
    <p:sldId id="4864" r:id="rId7"/>
    <p:sldId id="5018" r:id="rId8"/>
    <p:sldId id="4890" r:id="rId9"/>
    <p:sldId id="4810" r:id="rId10"/>
    <p:sldId id="5041" r:id="rId11"/>
    <p:sldId id="4924" r:id="rId12"/>
    <p:sldId id="5012" r:id="rId13"/>
    <p:sldId id="4981" r:id="rId14"/>
    <p:sldId id="5045" r:id="rId15"/>
    <p:sldId id="5038" r:id="rId16"/>
    <p:sldId id="5046" r:id="rId17"/>
    <p:sldId id="5042" r:id="rId18"/>
    <p:sldId id="5013" r:id="rId19"/>
    <p:sldId id="5014" r:id="rId20"/>
    <p:sldId id="4893" r:id="rId21"/>
    <p:sldId id="5015" r:id="rId22"/>
    <p:sldId id="5031" r:id="rId23"/>
    <p:sldId id="5016" r:id="rId24"/>
    <p:sldId id="4909" r:id="rId25"/>
    <p:sldId id="5027" r:id="rId26"/>
    <p:sldId id="5029" r:id="rId27"/>
    <p:sldId id="5028" r:id="rId28"/>
    <p:sldId id="5030" r:id="rId29"/>
    <p:sldId id="5025" r:id="rId30"/>
    <p:sldId id="5026" r:id="rId31"/>
    <p:sldId id="4889" r:id="rId32"/>
    <p:sldId id="4806" r:id="rId33"/>
    <p:sldId id="5020" r:id="rId34"/>
    <p:sldId id="4876" r:id="rId35"/>
    <p:sldId id="4886" r:id="rId36"/>
    <p:sldId id="4877" r:id="rId37"/>
    <p:sldId id="4813" r:id="rId38"/>
    <p:sldId id="4815" r:id="rId39"/>
    <p:sldId id="4905" r:id="rId40"/>
    <p:sldId id="5043" r:id="rId41"/>
    <p:sldId id="5032" r:id="rId42"/>
    <p:sldId id="5034" r:id="rId43"/>
    <p:sldId id="5035" r:id="rId44"/>
    <p:sldId id="5036" r:id="rId45"/>
    <p:sldId id="5044" r:id="rId46"/>
    <p:sldId id="4859" r:id="rId47"/>
    <p:sldId id="4827" r:id="rId48"/>
    <p:sldId id="4829" r:id="rId49"/>
  </p:sldIdLst>
  <p:sldSz cx="12858750" cy="7232650"/>
  <p:notesSz cx="6858000" cy="9144000"/>
  <p:custDataLst>
    <p:tags r:id="rId52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9763" indent="-182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638" indent="-554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3" pos="557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497" userDrawn="1">
          <p15:clr>
            <a:srgbClr val="A4A3A4"/>
          </p15:clr>
        </p15:guide>
        <p15:guide id="7" pos="69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188EF6"/>
    <a:srgbClr val="CC6600"/>
    <a:srgbClr val="1F4E79"/>
    <a:srgbClr val="5F9127"/>
    <a:srgbClr val="D6DCE5"/>
    <a:srgbClr val="000099"/>
    <a:srgbClr val="6EA92D"/>
    <a:srgbClr val="166CA3"/>
    <a:srgbClr val="38A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4" autoAdjust="0"/>
    <p:restoredTop sz="95274" autoAdjust="0"/>
  </p:normalViewPr>
  <p:slideViewPr>
    <p:cSldViewPr>
      <p:cViewPr varScale="1">
        <p:scale>
          <a:sx n="73" d="100"/>
          <a:sy n="73" d="100"/>
        </p:scale>
        <p:origin x="51" y="222"/>
      </p:cViewPr>
      <p:guideLst>
        <p:guide orient="horz" pos="328"/>
        <p:guide pos="4050"/>
        <p:guide pos="557"/>
        <p:guide orient="horz" pos="4183"/>
        <p:guide pos="7497"/>
        <p:guide pos="6908"/>
      </p:guideLst>
    </p:cSldViewPr>
  </p:slideViewPr>
  <p:outlineViewPr>
    <p:cViewPr>
      <p:scale>
        <a:sx n="100" d="100"/>
        <a:sy n="100" d="100"/>
      </p:scale>
      <p:origin x="0" y="-103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279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0DBF-D010-4114-9DE3-41E342A27C18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1D107-4CC9-43CA-8CA8-36E1DF70D5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6600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2024/6/16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493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6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788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093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EF2083-0386-4B43-BE3F-5071C6BB4F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329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434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154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237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29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7003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6870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EF2083-0386-4B43-BE3F-5071C6BB4F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0804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1482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71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EC530858-BF76-453D-8D3B-E94317EF6EAB}" type="slidenum">
              <a:rPr lang="zh-CN" altLang="en-US" smtClean="0">
                <a:latin typeface="Calibri" panose="020F0502020204030204" pitchFamily="34" charset="0"/>
              </a:rPr>
              <a:pPr/>
              <a:t>2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8934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1679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1804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2146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7189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7988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291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8111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2091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8508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962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4592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118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8417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45196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EF2083-0386-4B43-BE3F-5071C6BB4F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6314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6085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9013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8854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2733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6890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987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1302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EF2083-0386-4B43-BE3F-5071C6BB4F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1085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0163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2589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8842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964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EF2083-0386-4B43-BE3F-5071C6BB4F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4778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77882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554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438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927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521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405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035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893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D87B8-9A4B-45E2-BBE5-FB86ADE287A3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AA611-6692-4583-86AB-5AB9B972BD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518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580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05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eb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g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notesSlide" Target="../notesSlides/notesSlide33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web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notesSlide" Target="../notesSlides/notesSlide40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2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3" Type="http://schemas.openxmlformats.org/officeDocument/2006/relationships/image" Target="../media/image81.pn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10" Type="http://schemas.openxmlformats.org/officeDocument/2006/relationships/image" Target="../media/image88.jpeg"/><Relationship Id="rId4" Type="http://schemas.openxmlformats.org/officeDocument/2006/relationships/image" Target="../media/image82.jpg"/><Relationship Id="rId9" Type="http://schemas.openxmlformats.org/officeDocument/2006/relationships/image" Target="../media/image8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ebp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notesSlide" Target="../notesSlides/notesSlide45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2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259"/>
          <p:cNvSpPr>
            <a:spLocks noChangeArrowheads="1"/>
          </p:cNvSpPr>
          <p:nvPr/>
        </p:nvSpPr>
        <p:spPr bwMode="auto">
          <a:xfrm>
            <a:off x="-1" y="5848573"/>
            <a:ext cx="1285875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  <a:sym typeface="Calibri" panose="020F0502020204030204" pitchFamily="34" charset="0"/>
              </a:rPr>
              <a:t>常州新达方创新材料科技有限公司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Calibri" panose="020F0502020204030204" pitchFamily="34" charset="0"/>
              </a:rPr>
              <a:t>Changzhou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Calibri" panose="020F0502020204030204" pitchFamily="34" charset="0"/>
              </a:rPr>
              <a:t>Xindafangchuang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Calibri" panose="020F0502020204030204" pitchFamily="34" charset="0"/>
              </a:rPr>
              <a:t> New Material Technology Co., Ltd 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sp>
        <p:nvSpPr>
          <p:cNvPr id="15" name="矩形 259"/>
          <p:cNvSpPr>
            <a:spLocks noChangeArrowheads="1"/>
          </p:cNvSpPr>
          <p:nvPr/>
        </p:nvSpPr>
        <p:spPr bwMode="auto">
          <a:xfrm>
            <a:off x="0" y="2867209"/>
            <a:ext cx="12858750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高功率微电子器件用导热界面材料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666ABB2-CDA4-1481-D721-90B3D5A7F0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9" t="24448" r="28945" b="20542"/>
          <a:stretch/>
        </p:blipFill>
        <p:spPr>
          <a:xfrm>
            <a:off x="5799374" y="673531"/>
            <a:ext cx="1260000" cy="133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03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6225131" y="3003593"/>
            <a:ext cx="6633266" cy="1205376"/>
          </a:xfrm>
          <a:prstGeom prst="rect">
            <a:avLst/>
          </a:prstGeom>
          <a:solidFill>
            <a:srgbClr val="1F4E7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41682" rIns="949115" anchor="ctr"/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77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053" name="文本框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33784" y="2808000"/>
            <a:ext cx="1442703" cy="155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123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02</a:t>
            </a:r>
            <a:endParaRPr kumimoji="0" lang="zh-CN" altLang="en-US" sz="10123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标题 5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302898" y="3346966"/>
            <a:ext cx="6319165" cy="60939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Arial" panose="020B0604020202020204" pitchFamily="34" charset="0"/>
              </a:rPr>
              <a:t>新达方介绍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6088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4">
            <a:extLst>
              <a:ext uri="{FF2B5EF4-FFF2-40B4-BE49-F238E27FC236}">
                <a16:creationId xmlns:a16="http://schemas.microsoft.com/office/drawing/2014/main" id="{078CD98D-B808-5719-D4D5-42847952264D}"/>
              </a:ext>
            </a:extLst>
          </p:cNvPr>
          <p:cNvSpPr txBox="1"/>
          <p:nvPr/>
        </p:nvSpPr>
        <p:spPr>
          <a:xfrm>
            <a:off x="1676847" y="233225"/>
            <a:ext cx="5112568" cy="1022524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50000"/>
              </a:lnSpc>
              <a:spcBef>
                <a:spcPts val="9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常州新达方创新材料科技有限公司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Changzhou Xindafangchuang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New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Material 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Technology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Co.,</a:t>
            </a:r>
            <a:r>
              <a:rPr kumimoji="0" sz="14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Ltd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8149C1A6-3BCC-93D7-A7B9-D00568DBE294}"/>
              </a:ext>
            </a:extLst>
          </p:cNvPr>
          <p:cNvSpPr txBox="1"/>
          <p:nvPr/>
        </p:nvSpPr>
        <p:spPr>
          <a:xfrm>
            <a:off x="661987" y="1744117"/>
            <a:ext cx="11534775" cy="45883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5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成立于2023年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月，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位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于常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州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市西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太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湖石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墨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烯科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技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产业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园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公司面向大功率微电子器件的散热痛点，专业从事定制化石墨烯的制备及其在导热垫</a:t>
            </a:r>
            <a:r>
              <a:rPr kumimoji="0" sz="20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片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、导热膜、导热胶等高导热界面材料中的应用产品开</a:t>
            </a:r>
            <a:r>
              <a:rPr kumimoji="0" sz="20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发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拥有多项核心技术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首创石墨烯取向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性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排列技术，开发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了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定向石墨烯导热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界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面材料，实现导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热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系数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5-50W/(m·K)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内的可定制化，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可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广泛运用于手机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基站、服务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器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大 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规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模集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成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电路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IGBT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等微电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子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领域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目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前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，公司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拥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00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吨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年</a:t>
            </a:r>
            <a:r>
              <a:rPr kumimoji="0" sz="200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热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界面</a:t>
            </a:r>
            <a:r>
              <a:rPr kumimoji="0" sz="200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材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料产</a:t>
            </a:r>
            <a:r>
              <a:rPr kumimoji="0" sz="2000" b="0" i="0" u="none" strike="noStrike" kern="1200" cap="none" spc="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线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，产品</a:t>
            </a:r>
            <a:r>
              <a:rPr kumimoji="0" sz="200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已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经批量</a:t>
            </a:r>
            <a:r>
              <a:rPr kumimoji="0" sz="200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用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于小米</a:t>
            </a:r>
            <a:r>
              <a:rPr kumimoji="0" sz="200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手</a:t>
            </a:r>
            <a:r>
              <a:rPr kumimoji="0" sz="2000" b="0" i="0" u="none" strike="noStrike" kern="1200" cap="none" spc="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机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kumimoji="0" sz="200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电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视机和</a:t>
            </a:r>
            <a:r>
              <a:rPr kumimoji="0" sz="200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路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由器，</a:t>
            </a:r>
            <a:r>
              <a:rPr kumimoji="0" sz="200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也</a:t>
            </a:r>
            <a:r>
              <a:rPr kumimoji="0" lang="zh-CN" altLang="en-US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通过了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苹果</a:t>
            </a:r>
            <a:r>
              <a:rPr kumimoji="0" sz="2000" b="0" i="0" u="none" strike="noStrike" kern="1200" cap="none" spc="-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iPad</a:t>
            </a:r>
            <a:r>
              <a:rPr kumimoji="0" lang="zh-CN" altLang="en-US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、中兴通讯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的认证。</a:t>
            </a:r>
            <a:r>
              <a:rPr kumimoji="0" sz="2000" b="0" i="0" u="none" strike="noStrike" kern="1200" cap="none" spc="-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公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司与</a:t>
            </a:r>
            <a:r>
              <a:rPr kumimoji="0" sz="2000" b="0" i="0" u="none" strike="noStrike" kern="1200" cap="none" spc="-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江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南石</a:t>
            </a:r>
            <a:r>
              <a:rPr kumimoji="0" sz="2000" b="0" i="0" u="none" strike="noStrike" kern="1200" cap="none" spc="-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墨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烯研</a:t>
            </a:r>
            <a:r>
              <a:rPr kumimoji="0" sz="2000" b="0" i="0" u="none" strike="noStrike" kern="1200" cap="none" spc="-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究</a:t>
            </a:r>
            <a:r>
              <a:rPr kumimoji="0" sz="2000" b="0" i="0" u="none" strike="noStrike" kern="1200" cap="none" spc="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院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kumimoji="0" sz="2000" b="0" i="0" u="none" strike="noStrike" kern="1200" cap="none" spc="-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江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苏省</a:t>
            </a:r>
            <a:r>
              <a:rPr kumimoji="0" sz="2000" b="0" i="0" u="none" strike="noStrike" kern="1200" cap="none" spc="-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石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墨烯</a:t>
            </a:r>
            <a:r>
              <a:rPr kumimoji="0" sz="2000" b="0" i="0" u="none" strike="noStrike" kern="1200" cap="none" spc="-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创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新中</a:t>
            </a:r>
            <a:r>
              <a:rPr kumimoji="0" sz="2000" b="0" i="0" u="none" strike="noStrike" kern="1200" cap="none" spc="-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心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和常</a:t>
            </a:r>
            <a:r>
              <a:rPr kumimoji="0" sz="2000" b="0" i="0" u="none" strike="noStrike" kern="1200" cap="none" spc="-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州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大学</a:t>
            </a:r>
            <a:r>
              <a:rPr kumimoji="0" sz="2000" b="0" i="0" u="none" strike="noStrike" kern="1200" cap="none" spc="-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建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立了</a:t>
            </a:r>
            <a:r>
              <a:rPr kumimoji="0" sz="2000" b="0" i="0" u="none" strike="noStrike" kern="1200" cap="none" spc="-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稳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定的</a:t>
            </a:r>
            <a:r>
              <a:rPr kumimoji="0" sz="2000" b="0" i="0" u="none" strike="noStrike" kern="1200" cap="none" spc="-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产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学研</a:t>
            </a:r>
            <a:r>
              <a:rPr kumimoji="0" sz="2000" b="0" i="0" u="none" strike="noStrike" kern="1200" cap="none" spc="-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合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作关</a:t>
            </a:r>
            <a:r>
              <a:rPr kumimoji="0" sz="20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系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，保</a:t>
            </a:r>
            <a:r>
              <a:rPr kumimoji="0" sz="2000" b="0" i="0" u="none" strike="noStrike" kern="1200" cap="none" spc="-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证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了技</a:t>
            </a:r>
            <a:r>
              <a:rPr kumimoji="0" sz="2000" b="0" i="0" u="none" strike="noStrike" kern="1200" cap="none" spc="-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术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的引</a:t>
            </a:r>
            <a:r>
              <a:rPr kumimoji="0" sz="2000" b="0" i="0" u="none" strike="noStrike" kern="1200" cap="none" spc="-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领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性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3F718FF-1BB4-A987-6DEE-CE58CE1213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9" t="24448" r="28945" b="20542"/>
          <a:stretch/>
        </p:blipFill>
        <p:spPr>
          <a:xfrm>
            <a:off x="596727" y="447973"/>
            <a:ext cx="792952" cy="83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62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/>
          <p:cNvSpPr/>
          <p:nvPr/>
        </p:nvSpPr>
        <p:spPr>
          <a:xfrm>
            <a:off x="323783" y="262598"/>
            <a:ext cx="37401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团队基本情况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——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创始人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cxnSp>
        <p:nvCxnSpPr>
          <p:cNvPr id="61" name="直接连接符 60"/>
          <p:cNvCxnSpPr/>
          <p:nvPr/>
        </p:nvCxnSpPr>
        <p:spPr>
          <a:xfrm>
            <a:off x="408863" y="771787"/>
            <a:ext cx="1244953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3693071" y="1531771"/>
            <a:ext cx="7632848" cy="875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主要从事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石墨烯的规模化制备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石墨烯导散热材料的研发及应用、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石墨烯导电材料的研发及应用。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3" name="Round Same Side Corner Rectangle 4">
            <a:extLst>
              <a:ext uri="{FF2B5EF4-FFF2-40B4-BE49-F238E27FC236}">
                <a16:creationId xmlns:a16="http://schemas.microsoft.com/office/drawing/2014/main" id="{1795F9D1-FFD0-D131-B0DE-1D9D3BE6CD73}"/>
              </a:ext>
            </a:extLst>
          </p:cNvPr>
          <p:cNvSpPr/>
          <p:nvPr/>
        </p:nvSpPr>
        <p:spPr>
          <a:xfrm>
            <a:off x="494329" y="2450815"/>
            <a:ext cx="489569" cy="475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14" name="Group 33">
            <a:extLst>
              <a:ext uri="{FF2B5EF4-FFF2-40B4-BE49-F238E27FC236}">
                <a16:creationId xmlns:a16="http://schemas.microsoft.com/office/drawing/2014/main" id="{B337DA79-1009-174E-5E6A-41101E65F734}"/>
              </a:ext>
            </a:extLst>
          </p:cNvPr>
          <p:cNvGrpSpPr/>
          <p:nvPr/>
        </p:nvGrpSpPr>
        <p:grpSpPr>
          <a:xfrm>
            <a:off x="494332" y="2882863"/>
            <a:ext cx="2566920" cy="429861"/>
            <a:chOff x="5128062" y="2256183"/>
            <a:chExt cx="3273085" cy="515155"/>
          </a:xfrm>
        </p:grpSpPr>
        <p:sp>
          <p:nvSpPr>
            <p:cNvPr id="15" name="Pentagon 3">
              <a:extLst>
                <a:ext uri="{FF2B5EF4-FFF2-40B4-BE49-F238E27FC236}">
                  <a16:creationId xmlns:a16="http://schemas.microsoft.com/office/drawing/2014/main" id="{A3B8FF72-F336-9A48-C593-58EF9DD6530F}"/>
                </a:ext>
              </a:extLst>
            </p:cNvPr>
            <p:cNvSpPr/>
            <p:nvPr/>
          </p:nvSpPr>
          <p:spPr>
            <a:xfrm>
              <a:off x="5128064" y="2256184"/>
              <a:ext cx="3273083" cy="515154"/>
            </a:xfrm>
            <a:prstGeom prst="homePlate">
              <a:avLst/>
            </a:prstGeom>
            <a:solidFill>
              <a:srgbClr val="166C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    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2006.09-2010.07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6" name="Rectangle 8">
              <a:extLst>
                <a:ext uri="{FF2B5EF4-FFF2-40B4-BE49-F238E27FC236}">
                  <a16:creationId xmlns:a16="http://schemas.microsoft.com/office/drawing/2014/main" id="{E7B2EA63-AA47-CA4A-E324-74C7F306A1A9}"/>
                </a:ext>
              </a:extLst>
            </p:cNvPr>
            <p:cNvSpPr/>
            <p:nvPr/>
          </p:nvSpPr>
          <p:spPr>
            <a:xfrm>
              <a:off x="5128062" y="2256183"/>
              <a:ext cx="623683" cy="515155"/>
            </a:xfrm>
            <a:prstGeom prst="rect">
              <a:avLst/>
            </a:prstGeom>
            <a:solidFill>
              <a:srgbClr val="1051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Group 34">
            <a:extLst>
              <a:ext uri="{FF2B5EF4-FFF2-40B4-BE49-F238E27FC236}">
                <a16:creationId xmlns:a16="http://schemas.microsoft.com/office/drawing/2014/main" id="{BCB92C94-8964-C2E0-9738-02D01EE17B24}"/>
              </a:ext>
            </a:extLst>
          </p:cNvPr>
          <p:cNvGrpSpPr/>
          <p:nvPr/>
        </p:nvGrpSpPr>
        <p:grpSpPr>
          <a:xfrm>
            <a:off x="494331" y="3605130"/>
            <a:ext cx="2569243" cy="429861"/>
            <a:chOff x="5128064" y="3095119"/>
            <a:chExt cx="3273083" cy="515155"/>
          </a:xfrm>
        </p:grpSpPr>
        <p:sp>
          <p:nvSpPr>
            <p:cNvPr id="18" name="Pentagon 5">
              <a:extLst>
                <a:ext uri="{FF2B5EF4-FFF2-40B4-BE49-F238E27FC236}">
                  <a16:creationId xmlns:a16="http://schemas.microsoft.com/office/drawing/2014/main" id="{090BF7F3-F09C-E76E-3D89-3C6D76B101D2}"/>
                </a:ext>
              </a:extLst>
            </p:cNvPr>
            <p:cNvSpPr/>
            <p:nvPr/>
          </p:nvSpPr>
          <p:spPr>
            <a:xfrm>
              <a:off x="5128064" y="3095119"/>
              <a:ext cx="3273083" cy="515154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    2010.09-2015.07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9" name="Rectangle 9">
              <a:extLst>
                <a:ext uri="{FF2B5EF4-FFF2-40B4-BE49-F238E27FC236}">
                  <a16:creationId xmlns:a16="http://schemas.microsoft.com/office/drawing/2014/main" id="{ADAE378C-422F-3F22-57A4-AFF5A440EC77}"/>
                </a:ext>
              </a:extLst>
            </p:cNvPr>
            <p:cNvSpPr/>
            <p:nvPr/>
          </p:nvSpPr>
          <p:spPr>
            <a:xfrm>
              <a:off x="5128064" y="3095119"/>
              <a:ext cx="623683" cy="51515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0" name="Group 35">
            <a:extLst>
              <a:ext uri="{FF2B5EF4-FFF2-40B4-BE49-F238E27FC236}">
                <a16:creationId xmlns:a16="http://schemas.microsoft.com/office/drawing/2014/main" id="{7921EC41-0999-D7B7-326B-DB409E587530}"/>
              </a:ext>
            </a:extLst>
          </p:cNvPr>
          <p:cNvGrpSpPr/>
          <p:nvPr/>
        </p:nvGrpSpPr>
        <p:grpSpPr>
          <a:xfrm>
            <a:off x="493024" y="4316729"/>
            <a:ext cx="2569243" cy="429861"/>
            <a:chOff x="5128064" y="3934054"/>
            <a:chExt cx="3273083" cy="515155"/>
          </a:xfrm>
        </p:grpSpPr>
        <p:sp>
          <p:nvSpPr>
            <p:cNvPr id="21" name="Pentagon 6">
              <a:extLst>
                <a:ext uri="{FF2B5EF4-FFF2-40B4-BE49-F238E27FC236}">
                  <a16:creationId xmlns:a16="http://schemas.microsoft.com/office/drawing/2014/main" id="{DCAE3ABE-DC49-9A97-7F6A-9087B3E72F05}"/>
                </a:ext>
              </a:extLst>
            </p:cNvPr>
            <p:cNvSpPr/>
            <p:nvPr/>
          </p:nvSpPr>
          <p:spPr>
            <a:xfrm>
              <a:off x="5128064" y="3934054"/>
              <a:ext cx="3273083" cy="515154"/>
            </a:xfrm>
            <a:prstGeom prst="homePlate">
              <a:avLst/>
            </a:prstGeom>
            <a:solidFill>
              <a:srgbClr val="166C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    2015.08-2020.07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39" name="Rectangle 10">
              <a:extLst>
                <a:ext uri="{FF2B5EF4-FFF2-40B4-BE49-F238E27FC236}">
                  <a16:creationId xmlns:a16="http://schemas.microsoft.com/office/drawing/2014/main" id="{1D3FD363-08C7-E43B-A5DB-C50527E3A0E7}"/>
                </a:ext>
              </a:extLst>
            </p:cNvPr>
            <p:cNvSpPr/>
            <p:nvPr/>
          </p:nvSpPr>
          <p:spPr>
            <a:xfrm>
              <a:off x="5128064" y="3934054"/>
              <a:ext cx="623683" cy="515155"/>
            </a:xfrm>
            <a:prstGeom prst="rect">
              <a:avLst/>
            </a:prstGeom>
            <a:solidFill>
              <a:srgbClr val="1051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40" name="Group 36">
            <a:extLst>
              <a:ext uri="{FF2B5EF4-FFF2-40B4-BE49-F238E27FC236}">
                <a16:creationId xmlns:a16="http://schemas.microsoft.com/office/drawing/2014/main" id="{63D8CCA1-C619-98C7-D100-F37EC08B677A}"/>
              </a:ext>
            </a:extLst>
          </p:cNvPr>
          <p:cNvGrpSpPr/>
          <p:nvPr/>
        </p:nvGrpSpPr>
        <p:grpSpPr>
          <a:xfrm>
            <a:off x="500075" y="5036808"/>
            <a:ext cx="2569244" cy="429862"/>
            <a:chOff x="5128064" y="4772988"/>
            <a:chExt cx="3273084" cy="515156"/>
          </a:xfrm>
        </p:grpSpPr>
        <p:sp>
          <p:nvSpPr>
            <p:cNvPr id="43" name="Pentagon 7">
              <a:extLst>
                <a:ext uri="{FF2B5EF4-FFF2-40B4-BE49-F238E27FC236}">
                  <a16:creationId xmlns:a16="http://schemas.microsoft.com/office/drawing/2014/main" id="{704604A2-1A54-BB7F-9C70-16C509743F1F}"/>
                </a:ext>
              </a:extLst>
            </p:cNvPr>
            <p:cNvSpPr/>
            <p:nvPr/>
          </p:nvSpPr>
          <p:spPr>
            <a:xfrm>
              <a:off x="5128065" y="4772990"/>
              <a:ext cx="3273083" cy="515154"/>
            </a:xfrm>
            <a:prstGeom prst="homePlat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    2016.07-2018.01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44" name="Rectangle 11">
              <a:extLst>
                <a:ext uri="{FF2B5EF4-FFF2-40B4-BE49-F238E27FC236}">
                  <a16:creationId xmlns:a16="http://schemas.microsoft.com/office/drawing/2014/main" id="{8C790F2E-85A4-24DF-A506-0B0F414F7995}"/>
                </a:ext>
              </a:extLst>
            </p:cNvPr>
            <p:cNvSpPr/>
            <p:nvPr/>
          </p:nvSpPr>
          <p:spPr>
            <a:xfrm>
              <a:off x="5128064" y="4772988"/>
              <a:ext cx="623683" cy="5151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45" name="TextBox 12">
            <a:extLst>
              <a:ext uri="{FF2B5EF4-FFF2-40B4-BE49-F238E27FC236}">
                <a16:creationId xmlns:a16="http://schemas.microsoft.com/office/drawing/2014/main" id="{F7997956-1C8D-274E-6C62-96F26F3CBD10}"/>
              </a:ext>
            </a:extLst>
          </p:cNvPr>
          <p:cNvSpPr txBox="1"/>
          <p:nvPr/>
        </p:nvSpPr>
        <p:spPr>
          <a:xfrm>
            <a:off x="3044999" y="2889838"/>
            <a:ext cx="4015843" cy="396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南京工业大学  学士（材料化学工程）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6" name="TextBox 12">
            <a:extLst>
              <a:ext uri="{FF2B5EF4-FFF2-40B4-BE49-F238E27FC236}">
                <a16:creationId xmlns:a16="http://schemas.microsoft.com/office/drawing/2014/main" id="{D53C209E-63F1-1096-F44A-CF7D18E6DA6F}"/>
              </a:ext>
            </a:extLst>
          </p:cNvPr>
          <p:cNvSpPr txBox="1"/>
          <p:nvPr/>
        </p:nvSpPr>
        <p:spPr>
          <a:xfrm>
            <a:off x="3061251" y="3602941"/>
            <a:ext cx="2169184" cy="396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南京工业大学  博士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7" name="TextBox 12">
            <a:extLst>
              <a:ext uri="{FF2B5EF4-FFF2-40B4-BE49-F238E27FC236}">
                <a16:creationId xmlns:a16="http://schemas.microsoft.com/office/drawing/2014/main" id="{E1E7EF0F-997B-5680-7451-D049A3F8BD1C}"/>
              </a:ext>
            </a:extLst>
          </p:cNvPr>
          <p:cNvSpPr txBox="1"/>
          <p:nvPr/>
        </p:nvSpPr>
        <p:spPr>
          <a:xfrm>
            <a:off x="3059944" y="4315494"/>
            <a:ext cx="3323346" cy="396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江南石墨烯研究院  项目部部长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8" name="TextBox 12">
            <a:extLst>
              <a:ext uri="{FF2B5EF4-FFF2-40B4-BE49-F238E27FC236}">
                <a16:creationId xmlns:a16="http://schemas.microsoft.com/office/drawing/2014/main" id="{F7B44698-35E9-9C3A-D1F7-A75AFDC5C24B}"/>
              </a:ext>
            </a:extLst>
          </p:cNvPr>
          <p:cNvSpPr txBox="1"/>
          <p:nvPr/>
        </p:nvSpPr>
        <p:spPr>
          <a:xfrm>
            <a:off x="3053067" y="5041544"/>
            <a:ext cx="4708340" cy="396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科技部高技术中心材料处  电子材料专项主管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1FDD93F1-2049-D128-ADD3-C80A150CBD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8" y="981304"/>
            <a:ext cx="1325894" cy="1637268"/>
          </a:xfrm>
          <a:prstGeom prst="rect">
            <a:avLst/>
          </a:prstGeom>
        </p:spPr>
      </p:pic>
      <p:sp>
        <p:nvSpPr>
          <p:cNvPr id="52" name="TextBox 28">
            <a:extLst>
              <a:ext uri="{FF2B5EF4-FFF2-40B4-BE49-F238E27FC236}">
                <a16:creationId xmlns:a16="http://schemas.microsoft.com/office/drawing/2014/main" id="{2D6B6B5A-BC40-05E0-38FC-D0B206F1B006}"/>
              </a:ext>
            </a:extLst>
          </p:cNvPr>
          <p:cNvSpPr txBox="1"/>
          <p:nvPr/>
        </p:nvSpPr>
        <p:spPr>
          <a:xfrm>
            <a:off x="2062257" y="1669418"/>
            <a:ext cx="2566918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何大方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53" name="Group 35">
            <a:extLst>
              <a:ext uri="{FF2B5EF4-FFF2-40B4-BE49-F238E27FC236}">
                <a16:creationId xmlns:a16="http://schemas.microsoft.com/office/drawing/2014/main" id="{5541604B-647B-A959-3153-A2589EF096B7}"/>
              </a:ext>
            </a:extLst>
          </p:cNvPr>
          <p:cNvGrpSpPr/>
          <p:nvPr/>
        </p:nvGrpSpPr>
        <p:grpSpPr>
          <a:xfrm>
            <a:off x="492007" y="5766604"/>
            <a:ext cx="2569243" cy="429861"/>
            <a:chOff x="5128064" y="3934054"/>
            <a:chExt cx="3273083" cy="515155"/>
          </a:xfrm>
        </p:grpSpPr>
        <p:sp>
          <p:nvSpPr>
            <p:cNvPr id="54" name="Pentagon 6">
              <a:extLst>
                <a:ext uri="{FF2B5EF4-FFF2-40B4-BE49-F238E27FC236}">
                  <a16:creationId xmlns:a16="http://schemas.microsoft.com/office/drawing/2014/main" id="{A2AE91ED-A01B-3F1E-3587-7B9585B9AEBD}"/>
                </a:ext>
              </a:extLst>
            </p:cNvPr>
            <p:cNvSpPr/>
            <p:nvPr/>
          </p:nvSpPr>
          <p:spPr>
            <a:xfrm>
              <a:off x="5128064" y="3934054"/>
              <a:ext cx="3273083" cy="515154"/>
            </a:xfrm>
            <a:prstGeom prst="homePlate">
              <a:avLst/>
            </a:prstGeom>
            <a:solidFill>
              <a:srgbClr val="166C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    2020.08-2023.06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55" name="Rectangle 10">
              <a:extLst>
                <a:ext uri="{FF2B5EF4-FFF2-40B4-BE49-F238E27FC236}">
                  <a16:creationId xmlns:a16="http://schemas.microsoft.com/office/drawing/2014/main" id="{FCF24267-3C5E-EDD3-6F5B-1B8E3E3E5801}"/>
                </a:ext>
              </a:extLst>
            </p:cNvPr>
            <p:cNvSpPr/>
            <p:nvPr/>
          </p:nvSpPr>
          <p:spPr>
            <a:xfrm>
              <a:off x="5128064" y="3934054"/>
              <a:ext cx="623683" cy="515155"/>
            </a:xfrm>
            <a:prstGeom prst="rect">
              <a:avLst/>
            </a:prstGeom>
            <a:solidFill>
              <a:srgbClr val="1051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56" name="TextBox 12">
            <a:extLst>
              <a:ext uri="{FF2B5EF4-FFF2-40B4-BE49-F238E27FC236}">
                <a16:creationId xmlns:a16="http://schemas.microsoft.com/office/drawing/2014/main" id="{7B6C0E5A-5250-EF36-FF79-CEF3FF01F18B}"/>
              </a:ext>
            </a:extLst>
          </p:cNvPr>
          <p:cNvSpPr txBox="1"/>
          <p:nvPr/>
        </p:nvSpPr>
        <p:spPr>
          <a:xfrm>
            <a:off x="3058927" y="5765369"/>
            <a:ext cx="4321598" cy="396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江苏省石墨烯创新中心 研发总监（兼职）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57" name="Group 36">
            <a:extLst>
              <a:ext uri="{FF2B5EF4-FFF2-40B4-BE49-F238E27FC236}">
                <a16:creationId xmlns:a16="http://schemas.microsoft.com/office/drawing/2014/main" id="{160FFB1C-480E-FE61-E1C8-39C803C69CFA}"/>
              </a:ext>
            </a:extLst>
          </p:cNvPr>
          <p:cNvGrpSpPr/>
          <p:nvPr/>
        </p:nvGrpSpPr>
        <p:grpSpPr>
          <a:xfrm>
            <a:off x="500075" y="6517162"/>
            <a:ext cx="2569244" cy="429862"/>
            <a:chOff x="5128064" y="4772988"/>
            <a:chExt cx="3273084" cy="515156"/>
          </a:xfrm>
        </p:grpSpPr>
        <p:sp>
          <p:nvSpPr>
            <p:cNvPr id="58" name="Pentagon 7">
              <a:extLst>
                <a:ext uri="{FF2B5EF4-FFF2-40B4-BE49-F238E27FC236}">
                  <a16:creationId xmlns:a16="http://schemas.microsoft.com/office/drawing/2014/main" id="{B387754B-BC47-5257-8BAF-8C4B970695DB}"/>
                </a:ext>
              </a:extLst>
            </p:cNvPr>
            <p:cNvSpPr/>
            <p:nvPr/>
          </p:nvSpPr>
          <p:spPr>
            <a:xfrm>
              <a:off x="5128065" y="4772990"/>
              <a:ext cx="3273083" cy="515154"/>
            </a:xfrm>
            <a:prstGeom prst="homePlat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    2020.08-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至今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59" name="Rectangle 11">
              <a:extLst>
                <a:ext uri="{FF2B5EF4-FFF2-40B4-BE49-F238E27FC236}">
                  <a16:creationId xmlns:a16="http://schemas.microsoft.com/office/drawing/2014/main" id="{7019303D-2329-09F0-9F67-F1B0D18A0E6E}"/>
                </a:ext>
              </a:extLst>
            </p:cNvPr>
            <p:cNvSpPr/>
            <p:nvPr/>
          </p:nvSpPr>
          <p:spPr>
            <a:xfrm>
              <a:off x="5128064" y="4772988"/>
              <a:ext cx="623683" cy="5151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62" name="TextBox 12">
            <a:extLst>
              <a:ext uri="{FF2B5EF4-FFF2-40B4-BE49-F238E27FC236}">
                <a16:creationId xmlns:a16="http://schemas.microsoft.com/office/drawing/2014/main" id="{71828E7A-9232-8DEA-5AB9-3398CBBAEBCC}"/>
              </a:ext>
            </a:extLst>
          </p:cNvPr>
          <p:cNvSpPr txBox="1"/>
          <p:nvPr/>
        </p:nvSpPr>
        <p:spPr>
          <a:xfrm>
            <a:off x="3053067" y="6521898"/>
            <a:ext cx="2455250" cy="396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常州大学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101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FFB97B7-961C-EF52-CDE9-81C2B9D53B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0487">
            <a:off x="10302600" y="4559452"/>
            <a:ext cx="1800000" cy="224437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5D69F50-9BDC-EAD0-B756-5490A05949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7131">
            <a:off x="9418111" y="4261511"/>
            <a:ext cx="1800000" cy="2368556"/>
          </a:xfrm>
          <a:prstGeom prst="rect">
            <a:avLst/>
          </a:prstGeom>
        </p:spPr>
      </p:pic>
      <p:cxnSp>
        <p:nvCxnSpPr>
          <p:cNvPr id="61" name="直接连接符 60"/>
          <p:cNvCxnSpPr/>
          <p:nvPr/>
        </p:nvCxnSpPr>
        <p:spPr>
          <a:xfrm>
            <a:off x="408863" y="771787"/>
            <a:ext cx="1244953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29">
            <a:extLst>
              <a:ext uri="{FF2B5EF4-FFF2-40B4-BE49-F238E27FC236}">
                <a16:creationId xmlns:a16="http://schemas.microsoft.com/office/drawing/2014/main" id="{0804EC52-2F07-47EC-87A8-87AD8D094D7F}"/>
              </a:ext>
            </a:extLst>
          </p:cNvPr>
          <p:cNvSpPr/>
          <p:nvPr/>
        </p:nvSpPr>
        <p:spPr>
          <a:xfrm>
            <a:off x="348404" y="1489325"/>
            <a:ext cx="5076202" cy="5353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荣誉</a:t>
            </a:r>
            <a:endParaRPr kumimoji="0" lang="en-US" altLang="zh-CN" sz="17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江苏省科学技术一等奖（应用类）</a:t>
            </a:r>
            <a:endParaRPr kumimoji="0" lang="en-US" altLang="zh-CN" sz="1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中国轻工业联合会科技发明二等奖</a:t>
            </a:r>
            <a:endParaRPr kumimoji="0" lang="en-US" altLang="zh-CN" sz="1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项目</a:t>
            </a:r>
            <a:endParaRPr kumimoji="0" lang="en-US" altLang="zh-CN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2023-2025 </a:t>
            </a:r>
            <a:r>
              <a: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中石化科技开发项目</a:t>
            </a:r>
          </a:p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2018-2021 </a:t>
            </a:r>
            <a:r>
              <a: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国家自然科学基金－青年基金</a:t>
            </a:r>
          </a:p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2017-2020 </a:t>
            </a:r>
            <a:r>
              <a: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江苏省重点研发项目－课题</a:t>
            </a:r>
          </a:p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2017-2020 </a:t>
            </a:r>
            <a:r>
              <a: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江苏自然科学基金－青年基金</a:t>
            </a:r>
          </a:p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学术论文</a:t>
            </a:r>
            <a:endParaRPr kumimoji="0" lang="en-US" altLang="zh-CN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在</a:t>
            </a:r>
            <a:r>
              <a:rPr kumimoji="0" lang="en-US" altLang="zh-CN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Appl.Catal</a:t>
            </a:r>
            <a:r>
              <a:rPr kumimoji="0" lang="en-US" altLang="zh-C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B: Environ.</a:t>
            </a:r>
            <a:r>
              <a: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Chem. Eng. J.</a:t>
            </a:r>
            <a:r>
              <a: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Catal</a:t>
            </a:r>
            <a:r>
              <a:rPr kumimoji="0" lang="en-US" altLang="zh-C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Sci. &amp;Technol.</a:t>
            </a:r>
            <a:r>
              <a: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J. </a:t>
            </a:r>
            <a:r>
              <a:rPr kumimoji="0" lang="en-US" altLang="zh-CN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Catal</a:t>
            </a:r>
            <a:r>
              <a:rPr kumimoji="0" lang="en-US" altLang="zh-C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 </a:t>
            </a:r>
            <a:r>
              <a:rPr kumimoji="0" lang="en-US" altLang="zh-C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Chem. </a:t>
            </a:r>
            <a:r>
              <a:rPr kumimoji="0" lang="en-US" altLang="zh-CN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Commun</a:t>
            </a:r>
            <a:r>
              <a:rPr kumimoji="0" lang="en-US" altLang="zh-C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国际期刊上发表</a:t>
            </a:r>
            <a:r>
              <a:rPr kumimoji="0" lang="en-US" altLang="zh-C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SCI</a:t>
            </a:r>
            <a:r>
              <a: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论文</a:t>
            </a:r>
            <a:r>
              <a:rPr kumimoji="0" lang="en-US" altLang="zh-C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30</a:t>
            </a:r>
            <a:r>
              <a: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篇。</a:t>
            </a:r>
            <a:endParaRPr kumimoji="0" lang="en-US" altLang="zh-CN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E67FD85-D6E9-B496-1B01-574C45199D48}"/>
              </a:ext>
            </a:extLst>
          </p:cNvPr>
          <p:cNvSpPr/>
          <p:nvPr/>
        </p:nvSpPr>
        <p:spPr>
          <a:xfrm>
            <a:off x="323783" y="262598"/>
            <a:ext cx="37449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团队基本情况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——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创始人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9FC158F-5065-1EAE-ABBC-46CE6FE744EA}"/>
              </a:ext>
            </a:extLst>
          </p:cNvPr>
          <p:cNvSpPr/>
          <p:nvPr/>
        </p:nvSpPr>
        <p:spPr>
          <a:xfrm>
            <a:off x="325232" y="952029"/>
            <a:ext cx="45430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学术成果</a:t>
            </a:r>
            <a:endParaRPr kumimoji="1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B20FED3-FEA0-C070-CB02-C0DE05774A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8"/>
          <a:stretch/>
        </p:blipFill>
        <p:spPr>
          <a:xfrm>
            <a:off x="10029775" y="1719414"/>
            <a:ext cx="1599349" cy="223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ADA54D6-8858-BCA1-38C5-3BA5596E67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738" y="1719414"/>
            <a:ext cx="1539764" cy="223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E33CADC-4158-5928-5D78-6AADE693C1E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60"/>
          <a:stretch/>
        </p:blipFill>
        <p:spPr>
          <a:xfrm>
            <a:off x="7941786" y="4144177"/>
            <a:ext cx="1800000" cy="240160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E117B4D-124C-F831-9FFA-006D2C85D3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466">
            <a:off x="6941805" y="4225262"/>
            <a:ext cx="1800000" cy="240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45562AB-1E13-AC98-0735-1FBA17F96A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1540">
            <a:off x="5828730" y="4494945"/>
            <a:ext cx="1800000" cy="236666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2F583D0-F5FF-1AA4-4722-0A7BDA72F89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"/>
          <a:stretch/>
        </p:blipFill>
        <p:spPr>
          <a:xfrm rot="5400000">
            <a:off x="5872638" y="2044783"/>
            <a:ext cx="2232000" cy="1581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56711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>
            <a:extLst>
              <a:ext uri="{FF2B5EF4-FFF2-40B4-BE49-F238E27FC236}">
                <a16:creationId xmlns:a16="http://schemas.microsoft.com/office/drawing/2014/main" id="{F73962CA-2396-42CA-AF19-70033EE83C04}"/>
              </a:ext>
            </a:extLst>
          </p:cNvPr>
          <p:cNvSpPr/>
          <p:nvPr/>
        </p:nvSpPr>
        <p:spPr>
          <a:xfrm>
            <a:off x="438100" y="231949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黑体简体" panose="03000509000000000000" pitchFamily="65" charset="-122"/>
                <a:ea typeface="方正黑体简体" panose="03000509000000000000" pitchFamily="65" charset="-122"/>
                <a:cs typeface="+mn-cs"/>
              </a:rPr>
              <a:t>研发队伍</a:t>
            </a:r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id="{5DEB7809-B798-1188-82EF-0AEA5ED5A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461" y="3976368"/>
            <a:ext cx="3888000" cy="259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id="{6D78C794-A4AF-FB97-97B7-CFD0B4DD4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60" y="3976368"/>
            <a:ext cx="3888000" cy="2591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7130E696-6F78-BB27-401A-9B001D7DFDF3}"/>
              </a:ext>
            </a:extLst>
          </p:cNvPr>
          <p:cNvSpPr/>
          <p:nvPr/>
        </p:nvSpPr>
        <p:spPr>
          <a:xfrm>
            <a:off x="386614" y="880021"/>
            <a:ext cx="12097344" cy="2723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博士研发团队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 – 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博士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3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人，硕士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6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人，学士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2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人</a:t>
            </a:r>
            <a:endParaRPr kumimoji="1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目前有多项研发项目，共性技术开发主要包括：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1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√填料分散技术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√填料复配技术 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√填料表面改性技术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√填料网络构筑技术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√填料取向技术      √有机硅预处理     √有机硅组分设计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1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新产品开发项目包括：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1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√新型二维高导热填料开发     √导热相变材料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7">
            <a:extLst>
              <a:ext uri="{FF2B5EF4-FFF2-40B4-BE49-F238E27FC236}">
                <a16:creationId xmlns:a16="http://schemas.microsoft.com/office/drawing/2014/main" id="{6D4E7D4B-A1D4-E63F-8636-E71BCC456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910" y="3976366"/>
            <a:ext cx="3888000" cy="2591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7C9FA707-5979-DC0D-C9F1-57CE40A5166C}"/>
              </a:ext>
            </a:extLst>
          </p:cNvPr>
          <p:cNvCxnSpPr/>
          <p:nvPr/>
        </p:nvCxnSpPr>
        <p:spPr>
          <a:xfrm>
            <a:off x="408863" y="771787"/>
            <a:ext cx="1244953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6490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304D9B02-2856-7639-8B56-DF61216375E8}"/>
              </a:ext>
            </a:extLst>
          </p:cNvPr>
          <p:cNvGrpSpPr>
            <a:grpSpLocks/>
          </p:cNvGrpSpPr>
          <p:nvPr/>
        </p:nvGrpSpPr>
        <p:grpSpPr bwMode="auto">
          <a:xfrm>
            <a:off x="820118" y="3872037"/>
            <a:ext cx="10706100" cy="2343150"/>
            <a:chOff x="-250176" y="3690862"/>
            <a:chExt cx="12022876" cy="2631045"/>
          </a:xfrm>
        </p:grpSpPr>
        <p:pic>
          <p:nvPicPr>
            <p:cNvPr id="3" name="图片 3">
              <a:extLst>
                <a:ext uri="{FF2B5EF4-FFF2-40B4-BE49-F238E27FC236}">
                  <a16:creationId xmlns:a16="http://schemas.microsoft.com/office/drawing/2014/main" id="{1E0CCF12-F5C4-FE1F-A40B-C2CE521494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9448445" y="3987542"/>
              <a:ext cx="2620935" cy="2027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D257360-BBC1-8B72-D0A1-E8EC4AE5F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0176" y="3690862"/>
              <a:ext cx="3094174" cy="2630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图片 23" descr="图片包含 室内, 电脑, 桌子, 白色&#10;&#10;描述已自动生成">
              <a:extLst>
                <a:ext uri="{FF2B5EF4-FFF2-40B4-BE49-F238E27FC236}">
                  <a16:creationId xmlns:a16="http://schemas.microsoft.com/office/drawing/2014/main" id="{C3A93471-7C45-2C81-840E-F8669D5ACF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5168" y="3696123"/>
              <a:ext cx="3501046" cy="2625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268BEDA8-5628-FAA9-3107-6554085F4D70}"/>
              </a:ext>
            </a:extLst>
          </p:cNvPr>
          <p:cNvSpPr txBox="1"/>
          <p:nvPr/>
        </p:nvSpPr>
        <p:spPr>
          <a:xfrm>
            <a:off x="1288430" y="6232649"/>
            <a:ext cx="1635125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介电常数测定仪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DA6C29F-A014-7D60-9206-0A3A0DAB73AF}"/>
              </a:ext>
            </a:extLst>
          </p:cNvPr>
          <p:cNvSpPr txBox="1"/>
          <p:nvPr/>
        </p:nvSpPr>
        <p:spPr>
          <a:xfrm>
            <a:off x="4272930" y="6242174"/>
            <a:ext cx="18319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扫描电子显微镜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C2A2D35-F2E3-E344-4C92-FFCB64FB5CAB}"/>
              </a:ext>
            </a:extLst>
          </p:cNvPr>
          <p:cNvSpPr txBox="1"/>
          <p:nvPr/>
        </p:nvSpPr>
        <p:spPr>
          <a:xfrm>
            <a:off x="7654305" y="6232649"/>
            <a:ext cx="87630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导热仪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C985B45-E96E-F040-BDF4-EE84F197FA4A}"/>
              </a:ext>
            </a:extLst>
          </p:cNvPr>
          <p:cNvSpPr txBox="1"/>
          <p:nvPr/>
        </p:nvSpPr>
        <p:spPr>
          <a:xfrm>
            <a:off x="9721230" y="6232649"/>
            <a:ext cx="18319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高低温交变湿热箱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64417C1-E4E2-62C3-2606-5935BE0E3787}"/>
              </a:ext>
            </a:extLst>
          </p:cNvPr>
          <p:cNvSpPr/>
          <p:nvPr/>
        </p:nvSpPr>
        <p:spPr>
          <a:xfrm>
            <a:off x="740743" y="3832349"/>
            <a:ext cx="10828337" cy="2747963"/>
          </a:xfrm>
          <a:prstGeom prst="rect">
            <a:avLst/>
          </a:prstGeom>
          <a:noFill/>
          <a:ln w="19050" cap="flat" cmpd="sng" algn="ctr">
            <a:solidFill>
              <a:srgbClr val="C0D1EA"/>
            </a:solidFill>
            <a:prstDash val="dash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7A555DD5-BA69-02D8-3839-3B690155E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618" y="3864099"/>
            <a:ext cx="2752725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6">
            <a:extLst>
              <a:ext uri="{FF2B5EF4-FFF2-40B4-BE49-F238E27FC236}">
                <a16:creationId xmlns:a16="http://schemas.microsoft.com/office/drawing/2014/main" id="{592739CD-E9FF-C37A-75E2-463D7B4B4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49" y="1052666"/>
            <a:ext cx="2460625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BDA887EE-2EC4-DF64-831A-CA894737D420}"/>
              </a:ext>
            </a:extLst>
          </p:cNvPr>
          <p:cNvSpPr/>
          <p:nvPr/>
        </p:nvSpPr>
        <p:spPr>
          <a:xfrm>
            <a:off x="751149" y="1090766"/>
            <a:ext cx="10828337" cy="2473325"/>
          </a:xfrm>
          <a:prstGeom prst="rect">
            <a:avLst/>
          </a:prstGeom>
          <a:noFill/>
          <a:ln w="19050" cap="flat" cmpd="sng" algn="ctr">
            <a:solidFill>
              <a:srgbClr val="C0D1EA"/>
            </a:solidFill>
            <a:prstDash val="dash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pic>
        <p:nvPicPr>
          <p:cNvPr id="15" name="Picture 2" descr="Mastersizer 3000 0">
            <a:extLst>
              <a:ext uri="{FF2B5EF4-FFF2-40B4-BE49-F238E27FC236}">
                <a16:creationId xmlns:a16="http://schemas.microsoft.com/office/drawing/2014/main" id="{5194974B-AE21-CD03-223C-6BCD5FB7E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224" y="1427316"/>
            <a:ext cx="2719387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65C6D65C-11EA-F34B-F83A-A8761FB76626}"/>
              </a:ext>
            </a:extLst>
          </p:cNvPr>
          <p:cNvSpPr txBox="1"/>
          <p:nvPr/>
        </p:nvSpPr>
        <p:spPr>
          <a:xfrm>
            <a:off x="4767524" y="3264054"/>
            <a:ext cx="1209675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气相色谱仪</a:t>
            </a:r>
          </a:p>
        </p:txBody>
      </p:sp>
      <p:grpSp>
        <p:nvGrpSpPr>
          <p:cNvPr id="17" name="组合 8">
            <a:extLst>
              <a:ext uri="{FF2B5EF4-FFF2-40B4-BE49-F238E27FC236}">
                <a16:creationId xmlns:a16="http://schemas.microsoft.com/office/drawing/2014/main" id="{E3A4901E-43CB-DAF9-0E43-DBC1FB96374E}"/>
              </a:ext>
            </a:extLst>
          </p:cNvPr>
          <p:cNvGrpSpPr>
            <a:grpSpLocks/>
          </p:cNvGrpSpPr>
          <p:nvPr/>
        </p:nvGrpSpPr>
        <p:grpSpPr bwMode="auto">
          <a:xfrm>
            <a:off x="6472499" y="1268566"/>
            <a:ext cx="2852737" cy="2324100"/>
            <a:chOff x="6098213" y="3508108"/>
            <a:chExt cx="2852063" cy="2325113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E7BF1EA-B099-9252-5BD2-415CE76144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3914" y="3508108"/>
              <a:ext cx="1619141" cy="2028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3FB1AD8-253D-2B57-4647-933F088BF2B2}"/>
                </a:ext>
              </a:extLst>
            </p:cNvPr>
            <p:cNvSpPr txBox="1"/>
            <p:nvPr/>
          </p:nvSpPr>
          <p:spPr>
            <a:xfrm>
              <a:off x="6098213" y="5494937"/>
              <a:ext cx="2852063" cy="33828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氮吸附比表面积与孔径分析仪</a:t>
              </a:r>
            </a:p>
          </p:txBody>
        </p: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2ADA051D-07B5-8847-B6B5-D0B95A436DFC}"/>
              </a:ext>
            </a:extLst>
          </p:cNvPr>
          <p:cNvSpPr/>
          <p:nvPr/>
        </p:nvSpPr>
        <p:spPr>
          <a:xfrm>
            <a:off x="9598286" y="3254529"/>
            <a:ext cx="1209675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Times New Roman" panose="02020603050405020304" pitchFamily="18" charset="0"/>
              </a:rPr>
              <a:t>激光粒度仪</a:t>
            </a:r>
            <a:endParaRPr kumimoji="0" lang="zh-CN" altLang="zh-CN" sz="800" b="1" i="0" u="none" strike="noStrike" kern="10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微软雅黑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1" name="图片 1">
            <a:extLst>
              <a:ext uri="{FF2B5EF4-FFF2-40B4-BE49-F238E27FC236}">
                <a16:creationId xmlns:a16="http://schemas.microsoft.com/office/drawing/2014/main" id="{5F62817F-AA74-AD5B-A9BB-CFB5946B3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11" y="1290791"/>
            <a:ext cx="3114675" cy="2043113"/>
          </a:xfrm>
          <a:prstGeom prst="rect">
            <a:avLst/>
          </a:pr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889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FCB43D4D-7934-502E-2015-6D6ABEC1CF6B}"/>
              </a:ext>
            </a:extLst>
          </p:cNvPr>
          <p:cNvSpPr txBox="1"/>
          <p:nvPr/>
        </p:nvSpPr>
        <p:spPr>
          <a:xfrm>
            <a:off x="1643324" y="3260879"/>
            <a:ext cx="1416050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原子力显微镜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DFABA40-DFA8-7173-D2E5-E03134C3200A}"/>
              </a:ext>
            </a:extLst>
          </p:cNvPr>
          <p:cNvSpPr/>
          <p:nvPr/>
        </p:nvSpPr>
        <p:spPr>
          <a:xfrm>
            <a:off x="438100" y="231949"/>
            <a:ext cx="1988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黑体简体" panose="03000509000000000000" pitchFamily="65" charset="-122"/>
                <a:ea typeface="方正黑体简体" panose="03000509000000000000" pitchFamily="65" charset="-122"/>
                <a:cs typeface="+mn-cs"/>
              </a:rPr>
              <a:t>研发实验室</a:t>
            </a: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DB4A08F0-B5C0-2FA3-63E7-408E56090D94}"/>
              </a:ext>
            </a:extLst>
          </p:cNvPr>
          <p:cNvCxnSpPr/>
          <p:nvPr/>
        </p:nvCxnSpPr>
        <p:spPr>
          <a:xfrm>
            <a:off x="408863" y="771787"/>
            <a:ext cx="1244953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050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347723A-0399-93DC-B592-5DBB130D016A}"/>
              </a:ext>
            </a:extLst>
          </p:cNvPr>
          <p:cNvSpPr/>
          <p:nvPr/>
        </p:nvSpPr>
        <p:spPr>
          <a:xfrm>
            <a:off x="323783" y="262598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产业化进程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25B1E35-A8CE-87E3-CD90-773C107C37CA}"/>
              </a:ext>
            </a:extLst>
          </p:cNvPr>
          <p:cNvSpPr/>
          <p:nvPr/>
        </p:nvSpPr>
        <p:spPr>
          <a:xfrm>
            <a:off x="374155" y="971006"/>
            <a:ext cx="4543051" cy="41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1" lang="en-US" altLang="zh-CN" sz="2109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  <a:sym typeface="+mn-lt"/>
              </a:rPr>
              <a:t>500 </a:t>
            </a:r>
            <a:r>
              <a:rPr kumimoji="1" lang="zh-CN" altLang="en-US" sz="2109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  <a:sym typeface="+mn-lt"/>
              </a:rPr>
              <a:t>吨</a:t>
            </a:r>
            <a:r>
              <a:rPr kumimoji="1" lang="en-US" altLang="zh-CN" sz="2109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  <a:sym typeface="+mn-lt"/>
              </a:rPr>
              <a:t>/</a:t>
            </a:r>
            <a:r>
              <a:rPr kumimoji="1" lang="zh-CN" altLang="en-US" sz="2109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  <a:sym typeface="+mn-lt"/>
              </a:rPr>
              <a:t>年导热凝胶生产线</a:t>
            </a:r>
            <a:endParaRPr kumimoji="1" lang="en-US" altLang="zh-CN" sz="2109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+mn-cs"/>
              <a:sym typeface="+mn-lt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8062C731-E332-D799-3590-DB70B25695B2}"/>
              </a:ext>
            </a:extLst>
          </p:cNvPr>
          <p:cNvCxnSpPr/>
          <p:nvPr/>
        </p:nvCxnSpPr>
        <p:spPr>
          <a:xfrm>
            <a:off x="408863" y="771787"/>
            <a:ext cx="1244953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0EA9EF2D-D563-BC86-A47B-D2080D8C82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9"/>
          <a:stretch/>
        </p:blipFill>
        <p:spPr>
          <a:xfrm>
            <a:off x="9668556" y="1646800"/>
            <a:ext cx="3055058" cy="455512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8D02B6E-4052-3583-EDDB-C8BF7BB7D5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8" r="28306"/>
          <a:stretch/>
        </p:blipFill>
        <p:spPr>
          <a:xfrm>
            <a:off x="5099227" y="1653494"/>
            <a:ext cx="4536000" cy="45484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CB8A911-0FB3-F2DF-2208-73CFE02292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3" r="13542"/>
          <a:stretch/>
        </p:blipFill>
        <p:spPr>
          <a:xfrm>
            <a:off x="380703" y="1646800"/>
            <a:ext cx="4680520" cy="456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77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6225131" y="3003593"/>
            <a:ext cx="6633266" cy="1205376"/>
          </a:xfrm>
          <a:prstGeom prst="rect">
            <a:avLst/>
          </a:prstGeom>
          <a:solidFill>
            <a:srgbClr val="1F4E7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41682" rIns="949115" anchor="ctr"/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77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053" name="文本框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33784" y="2808000"/>
            <a:ext cx="1442703" cy="155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123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03</a:t>
            </a:r>
            <a:endParaRPr kumimoji="0" lang="zh-CN" altLang="en-US" sz="10123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标题 5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302898" y="3346966"/>
            <a:ext cx="6319165" cy="60939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Arial" panose="020B0604020202020204" pitchFamily="34" charset="0"/>
              </a:rPr>
              <a:t>产品介绍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3923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6AD366A-1893-0710-A7CA-4379191D67A2}"/>
              </a:ext>
            </a:extLst>
          </p:cNvPr>
          <p:cNvSpPr/>
          <p:nvPr/>
        </p:nvSpPr>
        <p:spPr>
          <a:xfrm>
            <a:off x="323783" y="262598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主营产品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D7534F08-62EC-AF5D-34EE-BA515545A57D}"/>
              </a:ext>
            </a:extLst>
          </p:cNvPr>
          <p:cNvSpPr/>
          <p:nvPr/>
        </p:nvSpPr>
        <p:spPr>
          <a:xfrm>
            <a:off x="1989063" y="1096045"/>
            <a:ext cx="9840912" cy="5557838"/>
          </a:xfrm>
          <a:prstGeom prst="roundRect">
            <a:avLst/>
          </a:prstGeom>
          <a:solidFill>
            <a:srgbClr val="EBF1F9"/>
          </a:solidFill>
          <a:ln w="12700" cap="flat" cmpd="sng" algn="ctr">
            <a:solidFill>
              <a:srgbClr val="005DA9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64AC2AB2-F1F2-F5A2-B2FC-FC596F1A4C0A}"/>
              </a:ext>
            </a:extLst>
          </p:cNvPr>
          <p:cNvSpPr/>
          <p:nvPr/>
        </p:nvSpPr>
        <p:spPr bwMode="auto">
          <a:xfrm>
            <a:off x="379338" y="2889921"/>
            <a:ext cx="1535112" cy="1970087"/>
          </a:xfrm>
          <a:prstGeom prst="roundRect">
            <a:avLst/>
          </a:prstGeom>
          <a:solidFill>
            <a:srgbClr val="EBF1F9"/>
          </a:solidFill>
          <a:ln w="12700" cap="flat" cmpd="sng" algn="ctr">
            <a:solidFill>
              <a:srgbClr val="C0D1EA"/>
            </a:solidFill>
            <a:prstDash val="solid"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01C1CF1E-2203-F559-775B-B5229BB7D901}"/>
              </a:ext>
            </a:extLst>
          </p:cNvPr>
          <p:cNvSpPr/>
          <p:nvPr/>
        </p:nvSpPr>
        <p:spPr bwMode="auto">
          <a:xfrm>
            <a:off x="488875" y="2971677"/>
            <a:ext cx="1304925" cy="1806575"/>
          </a:xfrm>
          <a:prstGeom prst="roundRect">
            <a:avLst/>
          </a:prstGeom>
          <a:solidFill>
            <a:srgbClr val="188EF6"/>
          </a:solidFill>
          <a:ln w="12700" cap="flat" cmpd="sng" algn="ctr">
            <a:solidFill>
              <a:srgbClr val="188EF6"/>
            </a:solidFill>
            <a:prstDash val="solid"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产品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分类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0B5FFB25-F0C1-820E-B9B1-0C3E851A4FE1}"/>
              </a:ext>
            </a:extLst>
          </p:cNvPr>
          <p:cNvCxnSpPr>
            <a:cxnSpLocks/>
          </p:cNvCxnSpPr>
          <p:nvPr/>
        </p:nvCxnSpPr>
        <p:spPr bwMode="auto">
          <a:xfrm>
            <a:off x="2652638" y="1883035"/>
            <a:ext cx="0" cy="3996000"/>
          </a:xfrm>
          <a:prstGeom prst="line">
            <a:avLst/>
          </a:prstGeom>
          <a:noFill/>
          <a:ln w="6350" cap="flat" cmpd="sng" algn="ctr">
            <a:solidFill>
              <a:srgbClr val="73B6D9"/>
            </a:solidFill>
            <a:prstDash val="solid"/>
            <a:miter lim="800000"/>
          </a:ln>
          <a:effectLst/>
        </p:spPr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72AB4E18-D17F-E9D6-A9E7-C8C1E4468A63}"/>
              </a:ext>
            </a:extLst>
          </p:cNvPr>
          <p:cNvCxnSpPr/>
          <p:nvPr/>
        </p:nvCxnSpPr>
        <p:spPr bwMode="auto">
          <a:xfrm>
            <a:off x="2652638" y="1888133"/>
            <a:ext cx="452437" cy="0"/>
          </a:xfrm>
          <a:prstGeom prst="line">
            <a:avLst/>
          </a:prstGeom>
          <a:noFill/>
          <a:ln w="6350" cap="flat" cmpd="sng" algn="ctr">
            <a:solidFill>
              <a:srgbClr val="73B6D9"/>
            </a:solidFill>
            <a:prstDash val="solid"/>
            <a:miter lim="800000"/>
          </a:ln>
          <a:effectLst/>
        </p:spPr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44D006DA-13D0-8A3A-7471-C12637B14D10}"/>
              </a:ext>
            </a:extLst>
          </p:cNvPr>
          <p:cNvCxnSpPr/>
          <p:nvPr/>
        </p:nvCxnSpPr>
        <p:spPr bwMode="auto">
          <a:xfrm>
            <a:off x="2652638" y="2540709"/>
            <a:ext cx="452437" cy="0"/>
          </a:xfrm>
          <a:prstGeom prst="line">
            <a:avLst/>
          </a:prstGeom>
          <a:noFill/>
          <a:ln w="6350" cap="flat" cmpd="sng" algn="ctr">
            <a:solidFill>
              <a:srgbClr val="73B6D9"/>
            </a:solidFill>
            <a:prstDash val="solid"/>
            <a:miter lim="800000"/>
          </a:ln>
          <a:effectLst/>
        </p:spPr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3A5760B7-AD84-A150-55D4-2A09B26D7B54}"/>
              </a:ext>
            </a:extLst>
          </p:cNvPr>
          <p:cNvCxnSpPr/>
          <p:nvPr/>
        </p:nvCxnSpPr>
        <p:spPr bwMode="auto">
          <a:xfrm>
            <a:off x="2643113" y="4552429"/>
            <a:ext cx="452437" cy="0"/>
          </a:xfrm>
          <a:prstGeom prst="line">
            <a:avLst/>
          </a:prstGeom>
          <a:noFill/>
          <a:ln w="6350" cap="flat" cmpd="sng" algn="ctr">
            <a:solidFill>
              <a:srgbClr val="73B6D9"/>
            </a:solidFill>
            <a:prstDash val="solid"/>
            <a:miter lim="800000"/>
          </a:ln>
          <a:effectLst/>
        </p:spPr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B1F673B9-A1DB-D64F-692F-009AADC42F97}"/>
              </a:ext>
            </a:extLst>
          </p:cNvPr>
          <p:cNvCxnSpPr/>
          <p:nvPr/>
        </p:nvCxnSpPr>
        <p:spPr bwMode="auto">
          <a:xfrm>
            <a:off x="2652638" y="3184277"/>
            <a:ext cx="452437" cy="0"/>
          </a:xfrm>
          <a:prstGeom prst="line">
            <a:avLst/>
          </a:prstGeom>
          <a:noFill/>
          <a:ln w="6350" cap="flat" cmpd="sng" algn="ctr">
            <a:solidFill>
              <a:srgbClr val="73B6D9"/>
            </a:solidFill>
            <a:prstDash val="solid"/>
            <a:miter lim="800000"/>
          </a:ln>
          <a:effectLst/>
        </p:spPr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A17A606-4C67-A735-DD7C-BFC36CDD125E}"/>
              </a:ext>
            </a:extLst>
          </p:cNvPr>
          <p:cNvCxnSpPr/>
          <p:nvPr/>
        </p:nvCxnSpPr>
        <p:spPr bwMode="auto">
          <a:xfrm>
            <a:off x="2652638" y="5875316"/>
            <a:ext cx="452437" cy="0"/>
          </a:xfrm>
          <a:prstGeom prst="line">
            <a:avLst/>
          </a:prstGeom>
          <a:noFill/>
          <a:ln w="6350" cap="flat" cmpd="sng" algn="ctr">
            <a:solidFill>
              <a:srgbClr val="73B6D9"/>
            </a:solidFill>
            <a:prstDash val="solid"/>
            <a:miter lim="800000"/>
          </a:ln>
          <a:effectLst/>
        </p:spPr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48382528-9C1E-CF5F-EE13-4DCA1E3200CD}"/>
              </a:ext>
            </a:extLst>
          </p:cNvPr>
          <p:cNvCxnSpPr/>
          <p:nvPr/>
        </p:nvCxnSpPr>
        <p:spPr bwMode="auto">
          <a:xfrm>
            <a:off x="2652638" y="3874964"/>
            <a:ext cx="452437" cy="0"/>
          </a:xfrm>
          <a:prstGeom prst="line">
            <a:avLst/>
          </a:prstGeom>
          <a:noFill/>
          <a:ln w="6350" cap="flat" cmpd="sng" algn="ctr">
            <a:solidFill>
              <a:srgbClr val="73B6D9"/>
            </a:solidFill>
            <a:prstDash val="solid"/>
            <a:miter lim="800000"/>
          </a:ln>
          <a:effectLst/>
        </p:spPr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4644BDFB-A00F-FC18-613B-A0BD315F65D9}"/>
              </a:ext>
            </a:extLst>
          </p:cNvPr>
          <p:cNvCxnSpPr/>
          <p:nvPr/>
        </p:nvCxnSpPr>
        <p:spPr bwMode="auto">
          <a:xfrm>
            <a:off x="2652638" y="5200501"/>
            <a:ext cx="452437" cy="0"/>
          </a:xfrm>
          <a:prstGeom prst="line">
            <a:avLst/>
          </a:prstGeom>
          <a:noFill/>
          <a:ln w="6350" cap="flat" cmpd="sng" algn="ctr">
            <a:solidFill>
              <a:srgbClr val="73B6D9"/>
            </a:solidFill>
            <a:prstDash val="solid"/>
            <a:miter lim="800000"/>
          </a:ln>
          <a:effectLst/>
        </p:spPr>
      </p:cxn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CC988EFA-60AA-F4CB-5FE3-907CB1F7CB97}"/>
              </a:ext>
            </a:extLst>
          </p:cNvPr>
          <p:cNvSpPr/>
          <p:nvPr/>
        </p:nvSpPr>
        <p:spPr bwMode="auto">
          <a:xfrm>
            <a:off x="3105075" y="2282808"/>
            <a:ext cx="2346325" cy="500063"/>
          </a:xfrm>
          <a:prstGeom prst="roundRect">
            <a:avLst/>
          </a:prstGeom>
          <a:solidFill>
            <a:srgbClr val="188EF6"/>
          </a:solidFill>
          <a:ln w="12700" cap="flat" cmpd="sng" algn="ctr">
            <a:solidFill>
              <a:srgbClr val="188EF6"/>
            </a:solidFill>
            <a:prstDash val="solid"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导热粘合剂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3AB2B1BC-55F9-8068-E7FC-D61B6BF7BB9C}"/>
              </a:ext>
            </a:extLst>
          </p:cNvPr>
          <p:cNvSpPr/>
          <p:nvPr/>
        </p:nvSpPr>
        <p:spPr bwMode="auto">
          <a:xfrm>
            <a:off x="3105075" y="1625252"/>
            <a:ext cx="2346325" cy="498475"/>
          </a:xfrm>
          <a:prstGeom prst="roundRect">
            <a:avLst/>
          </a:prstGeom>
          <a:solidFill>
            <a:srgbClr val="188EF6"/>
          </a:solidFill>
          <a:ln w="12700" cap="flat" cmpd="sng" algn="ctr">
            <a:solidFill>
              <a:srgbClr val="188EF6"/>
            </a:solidFill>
            <a:prstDash val="solid"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导热硅脂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625EFACE-7E4E-93E3-6B9F-27F87A4DD610}"/>
              </a:ext>
            </a:extLst>
          </p:cNvPr>
          <p:cNvSpPr/>
          <p:nvPr/>
        </p:nvSpPr>
        <p:spPr bwMode="auto">
          <a:xfrm>
            <a:off x="3105075" y="2943357"/>
            <a:ext cx="2346325" cy="500062"/>
          </a:xfrm>
          <a:prstGeom prst="roundRect">
            <a:avLst/>
          </a:prstGeom>
          <a:solidFill>
            <a:srgbClr val="188EF6"/>
          </a:solidFill>
          <a:ln w="12700" cap="flat" cmpd="sng" algn="ctr">
            <a:solidFill>
              <a:srgbClr val="188EF6"/>
            </a:solidFill>
            <a:prstDash val="solid"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导热凝胶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25C9373-3708-8C9B-2179-837AEB76DA9B}"/>
              </a:ext>
            </a:extLst>
          </p:cNvPr>
          <p:cNvSpPr/>
          <p:nvPr/>
        </p:nvSpPr>
        <p:spPr bwMode="auto">
          <a:xfrm>
            <a:off x="3105075" y="4282043"/>
            <a:ext cx="2346325" cy="500062"/>
          </a:xfrm>
          <a:prstGeom prst="roundRect">
            <a:avLst/>
          </a:prstGeom>
          <a:solidFill>
            <a:srgbClr val="188EF6"/>
          </a:solidFill>
          <a:ln w="12700" cap="flat" cmpd="sng" algn="ctr">
            <a:solidFill>
              <a:srgbClr val="188EF6"/>
            </a:solidFill>
            <a:prstDash val="solid"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导热垫片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AF0E2266-4F56-6D1E-BFAF-A4217B22C494}"/>
              </a:ext>
            </a:extLst>
          </p:cNvPr>
          <p:cNvSpPr/>
          <p:nvPr/>
        </p:nvSpPr>
        <p:spPr bwMode="auto">
          <a:xfrm>
            <a:off x="3105075" y="4949842"/>
            <a:ext cx="2346325" cy="500063"/>
          </a:xfrm>
          <a:prstGeom prst="roundRect">
            <a:avLst/>
          </a:prstGeom>
          <a:solidFill>
            <a:srgbClr val="188EF6"/>
          </a:solidFill>
          <a:ln w="12700" cap="flat" cmpd="sng" algn="ctr">
            <a:solidFill>
              <a:srgbClr val="188EF6"/>
            </a:solidFill>
            <a:prstDash val="solid"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导热灌封胶</a:t>
            </a: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2035DF6B-6CD8-1924-780F-28D8795BBAAD}"/>
              </a:ext>
            </a:extLst>
          </p:cNvPr>
          <p:cNvSpPr/>
          <p:nvPr/>
        </p:nvSpPr>
        <p:spPr bwMode="auto">
          <a:xfrm>
            <a:off x="3105075" y="5621998"/>
            <a:ext cx="2346325" cy="500063"/>
          </a:xfrm>
          <a:prstGeom prst="roundRect">
            <a:avLst/>
          </a:prstGeom>
          <a:solidFill>
            <a:srgbClr val="188EF6"/>
          </a:solidFill>
          <a:ln w="12700" cap="flat" cmpd="sng" algn="ctr">
            <a:solidFill>
              <a:srgbClr val="188EF6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双组份聚氨酯胶</a:t>
            </a: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9FCDD445-1664-357A-AAC8-B5004D680258}"/>
              </a:ext>
            </a:extLst>
          </p:cNvPr>
          <p:cNvCxnSpPr>
            <a:cxnSpLocks/>
            <a:stCxn id="3" idx="3"/>
          </p:cNvCxnSpPr>
          <p:nvPr/>
        </p:nvCxnSpPr>
        <p:spPr bwMode="auto">
          <a:xfrm>
            <a:off x="1914450" y="3874965"/>
            <a:ext cx="738188" cy="0"/>
          </a:xfrm>
          <a:prstGeom prst="line">
            <a:avLst/>
          </a:prstGeom>
          <a:noFill/>
          <a:ln w="6350" cap="flat" cmpd="sng" algn="ctr">
            <a:solidFill>
              <a:srgbClr val="73B6D9"/>
            </a:solidFill>
            <a:prstDash val="solid"/>
            <a:miter lim="800000"/>
          </a:ln>
          <a:effectLst/>
        </p:spPr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3952230D-A344-2EC0-B6A2-C1FF8D2B1E6C}"/>
              </a:ext>
            </a:extLst>
          </p:cNvPr>
          <p:cNvCxnSpPr>
            <a:cxnSpLocks/>
          </p:cNvCxnSpPr>
          <p:nvPr/>
        </p:nvCxnSpPr>
        <p:spPr bwMode="auto">
          <a:xfrm>
            <a:off x="6132555" y="2224573"/>
            <a:ext cx="0" cy="635000"/>
          </a:xfrm>
          <a:prstGeom prst="line">
            <a:avLst/>
          </a:prstGeom>
          <a:noFill/>
          <a:ln w="6350" cap="flat" cmpd="sng" algn="ctr">
            <a:solidFill>
              <a:srgbClr val="73B6D9"/>
            </a:solidFill>
            <a:prstDash val="solid"/>
            <a:miter lim="800000"/>
          </a:ln>
          <a:effectLst/>
        </p:spPr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9279B04D-DBF9-DB87-900C-9D9B322F29BB}"/>
              </a:ext>
            </a:extLst>
          </p:cNvPr>
          <p:cNvCxnSpPr/>
          <p:nvPr/>
        </p:nvCxnSpPr>
        <p:spPr bwMode="auto">
          <a:xfrm>
            <a:off x="6130968" y="2224573"/>
            <a:ext cx="452437" cy="0"/>
          </a:xfrm>
          <a:prstGeom prst="line">
            <a:avLst/>
          </a:prstGeom>
          <a:noFill/>
          <a:ln w="6350" cap="flat" cmpd="sng" algn="ctr">
            <a:solidFill>
              <a:srgbClr val="73B6D9"/>
            </a:solidFill>
            <a:prstDash val="solid"/>
            <a:miter lim="800000"/>
          </a:ln>
          <a:effectLst/>
        </p:spPr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1EFC66B5-49BF-A493-416D-EA0951EA0F23}"/>
              </a:ext>
            </a:extLst>
          </p:cNvPr>
          <p:cNvCxnSpPr>
            <a:cxnSpLocks/>
            <a:stCxn id="14" idx="3"/>
          </p:cNvCxnSpPr>
          <p:nvPr/>
        </p:nvCxnSpPr>
        <p:spPr bwMode="auto">
          <a:xfrm flipV="1">
            <a:off x="5451400" y="2532046"/>
            <a:ext cx="684316" cy="794"/>
          </a:xfrm>
          <a:prstGeom prst="line">
            <a:avLst/>
          </a:prstGeom>
          <a:noFill/>
          <a:ln w="6350" cap="flat" cmpd="sng" algn="ctr">
            <a:solidFill>
              <a:srgbClr val="73B6D9"/>
            </a:solidFill>
            <a:prstDash val="solid"/>
            <a:miter lim="800000"/>
          </a:ln>
          <a:effectLst/>
        </p:spPr>
      </p:cxn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40B8B5B-AB2C-93A1-A039-B719A8AC69E2}"/>
              </a:ext>
            </a:extLst>
          </p:cNvPr>
          <p:cNvSpPr/>
          <p:nvPr/>
        </p:nvSpPr>
        <p:spPr bwMode="auto">
          <a:xfrm>
            <a:off x="6583405" y="1961048"/>
            <a:ext cx="4117975" cy="501650"/>
          </a:xfrm>
          <a:prstGeom prst="roundRect">
            <a:avLst/>
          </a:prstGeom>
          <a:solidFill>
            <a:srgbClr val="188EF6"/>
          </a:solidFill>
          <a:ln w="12700" cap="flat" cmpd="sng" algn="ctr">
            <a:solidFill>
              <a:srgbClr val="188EF6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单组分加热固化导热粘合剂</a:t>
            </a: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E9FFCC22-50F2-5D62-B5B3-6AF53F0733AD}"/>
              </a:ext>
            </a:extLst>
          </p:cNvPr>
          <p:cNvSpPr/>
          <p:nvPr/>
        </p:nvSpPr>
        <p:spPr bwMode="auto">
          <a:xfrm>
            <a:off x="6583405" y="2602541"/>
            <a:ext cx="4117975" cy="500063"/>
          </a:xfrm>
          <a:prstGeom prst="roundRect">
            <a:avLst/>
          </a:prstGeom>
          <a:solidFill>
            <a:srgbClr val="188EF6"/>
          </a:solidFill>
          <a:ln w="12700" cap="flat" cmpd="sng" algn="ctr">
            <a:solidFill>
              <a:srgbClr val="188EF6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单组分室温潮气固化导热粘合剂</a:t>
            </a:r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39FCACC3-EFAA-9868-E89A-01D5FAF67A3A}"/>
              </a:ext>
            </a:extLst>
          </p:cNvPr>
          <p:cNvCxnSpPr/>
          <p:nvPr/>
        </p:nvCxnSpPr>
        <p:spPr bwMode="auto">
          <a:xfrm>
            <a:off x="6135081" y="2859573"/>
            <a:ext cx="452437" cy="0"/>
          </a:xfrm>
          <a:prstGeom prst="line">
            <a:avLst/>
          </a:prstGeom>
          <a:noFill/>
          <a:ln w="6350" cap="flat" cmpd="sng" algn="ctr">
            <a:solidFill>
              <a:srgbClr val="73B6D9"/>
            </a:solidFill>
            <a:prstDash val="solid"/>
            <a:miter lim="800000"/>
          </a:ln>
          <a:effectLst/>
        </p:spPr>
      </p:cxn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1DBE515A-D3F0-29BD-A566-8159A9AF242B}"/>
              </a:ext>
            </a:extLst>
          </p:cNvPr>
          <p:cNvSpPr/>
          <p:nvPr/>
        </p:nvSpPr>
        <p:spPr bwMode="auto">
          <a:xfrm>
            <a:off x="3105075" y="3616325"/>
            <a:ext cx="2346325" cy="500063"/>
          </a:xfrm>
          <a:prstGeom prst="roundRect">
            <a:avLst/>
          </a:prstGeom>
          <a:solidFill>
            <a:srgbClr val="188EF6"/>
          </a:solidFill>
          <a:ln w="12700" cap="flat" cmpd="sng" algn="ctr">
            <a:solidFill>
              <a:srgbClr val="188EF6"/>
            </a:solidFill>
            <a:prstDash val="solid"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导热硅胶填缝剂</a:t>
            </a:r>
          </a:p>
        </p:txBody>
      </p: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14D36F9C-736B-3026-C727-EF5E03898CE6}"/>
              </a:ext>
            </a:extLst>
          </p:cNvPr>
          <p:cNvCxnSpPr>
            <a:cxnSpLocks/>
          </p:cNvCxnSpPr>
          <p:nvPr/>
        </p:nvCxnSpPr>
        <p:spPr bwMode="auto">
          <a:xfrm>
            <a:off x="6119304" y="3505522"/>
            <a:ext cx="0" cy="685800"/>
          </a:xfrm>
          <a:prstGeom prst="line">
            <a:avLst/>
          </a:prstGeom>
          <a:noFill/>
          <a:ln w="6350" cap="flat" cmpd="sng" algn="ctr">
            <a:solidFill>
              <a:srgbClr val="73B6D9"/>
            </a:solidFill>
            <a:prstDash val="solid"/>
            <a:miter lim="800000"/>
          </a:ln>
          <a:effectLst/>
        </p:spPr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0BAE18E5-A46D-6D18-93EB-A33CEB95A084}"/>
              </a:ext>
            </a:extLst>
          </p:cNvPr>
          <p:cNvCxnSpPr>
            <a:cxnSpLocks/>
          </p:cNvCxnSpPr>
          <p:nvPr/>
        </p:nvCxnSpPr>
        <p:spPr bwMode="auto">
          <a:xfrm>
            <a:off x="6119304" y="3505522"/>
            <a:ext cx="473075" cy="0"/>
          </a:xfrm>
          <a:prstGeom prst="line">
            <a:avLst/>
          </a:prstGeom>
          <a:noFill/>
          <a:ln w="6350" cap="flat" cmpd="sng" algn="ctr">
            <a:solidFill>
              <a:srgbClr val="73B6D9"/>
            </a:solidFill>
            <a:prstDash val="solid"/>
            <a:miter lim="800000"/>
          </a:ln>
          <a:effectLst/>
        </p:spPr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B00C8FAE-B09E-4FBA-6C94-962790E36412}"/>
              </a:ext>
            </a:extLst>
          </p:cNvPr>
          <p:cNvCxnSpPr>
            <a:cxnSpLocks/>
          </p:cNvCxnSpPr>
          <p:nvPr/>
        </p:nvCxnSpPr>
        <p:spPr bwMode="auto">
          <a:xfrm>
            <a:off x="5465254" y="3854629"/>
            <a:ext cx="666750" cy="0"/>
          </a:xfrm>
          <a:prstGeom prst="line">
            <a:avLst/>
          </a:prstGeom>
          <a:noFill/>
          <a:ln w="6350" cap="flat" cmpd="sng" algn="ctr">
            <a:solidFill>
              <a:srgbClr val="73B6D9"/>
            </a:solidFill>
            <a:prstDash val="solid"/>
            <a:miter lim="800000"/>
          </a:ln>
          <a:effectLst/>
        </p:spPr>
      </p:cxn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28100156-1875-7732-339F-33D9F346B837}"/>
              </a:ext>
            </a:extLst>
          </p:cNvPr>
          <p:cNvSpPr/>
          <p:nvPr/>
        </p:nvSpPr>
        <p:spPr bwMode="auto">
          <a:xfrm>
            <a:off x="6592379" y="3256285"/>
            <a:ext cx="4117975" cy="500062"/>
          </a:xfrm>
          <a:prstGeom prst="roundRect">
            <a:avLst/>
          </a:prstGeom>
          <a:solidFill>
            <a:srgbClr val="188EF6"/>
          </a:solidFill>
          <a:ln w="12700" cap="flat" cmpd="sng" algn="ctr">
            <a:solidFill>
              <a:srgbClr val="188EF6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双组份导热硅胶填缝剂</a:t>
            </a: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F0E4A444-1EBF-F45B-A109-8E265549BFC6}"/>
              </a:ext>
            </a:extLst>
          </p:cNvPr>
          <p:cNvSpPr/>
          <p:nvPr/>
        </p:nvSpPr>
        <p:spPr bwMode="auto">
          <a:xfrm>
            <a:off x="6592379" y="3927651"/>
            <a:ext cx="4117975" cy="500062"/>
          </a:xfrm>
          <a:prstGeom prst="roundRect">
            <a:avLst/>
          </a:prstGeom>
          <a:solidFill>
            <a:srgbClr val="188EF6"/>
          </a:solidFill>
          <a:ln w="12700" cap="flat" cmpd="sng" algn="ctr">
            <a:solidFill>
              <a:srgbClr val="188EF6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单组分导热硅胶填缝剂</a:t>
            </a: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898AEF1A-0347-4160-4783-851DA93420FC}"/>
              </a:ext>
            </a:extLst>
          </p:cNvPr>
          <p:cNvCxnSpPr/>
          <p:nvPr/>
        </p:nvCxnSpPr>
        <p:spPr bwMode="auto">
          <a:xfrm>
            <a:off x="6132004" y="4191322"/>
            <a:ext cx="452438" cy="0"/>
          </a:xfrm>
          <a:prstGeom prst="line">
            <a:avLst/>
          </a:prstGeom>
          <a:noFill/>
          <a:ln w="6350" cap="flat" cmpd="sng" algn="ctr">
            <a:solidFill>
              <a:srgbClr val="73B6D9"/>
            </a:solidFill>
            <a:prstDash val="solid"/>
            <a:miter lim="800000"/>
          </a:ln>
          <a:effectLst/>
        </p:spPr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865065CD-74B7-E885-775F-48864C18701B}"/>
              </a:ext>
            </a:extLst>
          </p:cNvPr>
          <p:cNvCxnSpPr>
            <a:cxnSpLocks/>
          </p:cNvCxnSpPr>
          <p:nvPr/>
        </p:nvCxnSpPr>
        <p:spPr bwMode="auto">
          <a:xfrm>
            <a:off x="6105450" y="5484267"/>
            <a:ext cx="0" cy="687387"/>
          </a:xfrm>
          <a:prstGeom prst="line">
            <a:avLst/>
          </a:prstGeom>
          <a:noFill/>
          <a:ln w="6350" cap="flat" cmpd="sng" algn="ctr">
            <a:solidFill>
              <a:srgbClr val="73B6D9"/>
            </a:solidFill>
            <a:prstDash val="solid"/>
            <a:miter lim="800000"/>
          </a:ln>
          <a:effectLst/>
        </p:spPr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071FCA92-B00B-4D1D-424F-A7447F046B7D}"/>
              </a:ext>
            </a:extLst>
          </p:cNvPr>
          <p:cNvCxnSpPr>
            <a:cxnSpLocks/>
          </p:cNvCxnSpPr>
          <p:nvPr/>
        </p:nvCxnSpPr>
        <p:spPr bwMode="auto">
          <a:xfrm>
            <a:off x="6105450" y="5484267"/>
            <a:ext cx="473075" cy="0"/>
          </a:xfrm>
          <a:prstGeom prst="line">
            <a:avLst/>
          </a:prstGeom>
          <a:noFill/>
          <a:ln w="6350" cap="flat" cmpd="sng" algn="ctr">
            <a:solidFill>
              <a:srgbClr val="73B6D9"/>
            </a:solidFill>
            <a:prstDash val="solid"/>
            <a:miter lim="800000"/>
          </a:ln>
          <a:effectLst/>
        </p:spPr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B135D49E-FED3-AA11-C203-53C3D91C86E8}"/>
              </a:ext>
            </a:extLst>
          </p:cNvPr>
          <p:cNvCxnSpPr>
            <a:cxnSpLocks/>
          </p:cNvCxnSpPr>
          <p:nvPr/>
        </p:nvCxnSpPr>
        <p:spPr bwMode="auto">
          <a:xfrm>
            <a:off x="5397744" y="5872030"/>
            <a:ext cx="705259" cy="793"/>
          </a:xfrm>
          <a:prstGeom prst="line">
            <a:avLst/>
          </a:prstGeom>
          <a:noFill/>
          <a:ln w="6350" cap="flat" cmpd="sng" algn="ctr">
            <a:solidFill>
              <a:srgbClr val="73B6D9"/>
            </a:solidFill>
            <a:prstDash val="solid"/>
            <a:miter lim="800000"/>
          </a:ln>
          <a:effectLst/>
        </p:spPr>
      </p:cxn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095C8939-289F-E9D5-3A32-E6018545F3A7}"/>
              </a:ext>
            </a:extLst>
          </p:cNvPr>
          <p:cNvSpPr/>
          <p:nvPr/>
        </p:nvSpPr>
        <p:spPr bwMode="auto">
          <a:xfrm>
            <a:off x="6578525" y="5235029"/>
            <a:ext cx="4117975" cy="500063"/>
          </a:xfrm>
          <a:prstGeom prst="roundRect">
            <a:avLst/>
          </a:prstGeom>
          <a:solidFill>
            <a:srgbClr val="188EF6"/>
          </a:solidFill>
          <a:ln w="12700" cap="flat" cmpd="sng" algn="ctr">
            <a:solidFill>
              <a:srgbClr val="73B6D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聚氨酯结构胶</a:t>
            </a:r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94271F2F-48BC-85ED-FD69-2249ADC4EC4E}"/>
              </a:ext>
            </a:extLst>
          </p:cNvPr>
          <p:cNvSpPr/>
          <p:nvPr/>
        </p:nvSpPr>
        <p:spPr bwMode="auto">
          <a:xfrm>
            <a:off x="6578525" y="5907983"/>
            <a:ext cx="4117975" cy="500062"/>
          </a:xfrm>
          <a:prstGeom prst="roundRect">
            <a:avLst/>
          </a:prstGeom>
          <a:solidFill>
            <a:srgbClr val="188EF6"/>
          </a:solidFill>
          <a:ln w="12700" cap="flat" cmpd="sng" algn="ctr">
            <a:solidFill>
              <a:srgbClr val="188EF6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聚氨酯导热胶</a:t>
            </a:r>
          </a:p>
        </p:txBody>
      </p: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C2BEC954-6E61-BD33-D049-F4384369F4E1}"/>
              </a:ext>
            </a:extLst>
          </p:cNvPr>
          <p:cNvCxnSpPr/>
          <p:nvPr/>
        </p:nvCxnSpPr>
        <p:spPr bwMode="auto">
          <a:xfrm>
            <a:off x="6118150" y="6171654"/>
            <a:ext cx="452438" cy="0"/>
          </a:xfrm>
          <a:prstGeom prst="line">
            <a:avLst/>
          </a:prstGeom>
          <a:noFill/>
          <a:ln w="6350" cap="flat" cmpd="sng" algn="ctr">
            <a:solidFill>
              <a:srgbClr val="73B6D9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4216865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87488D0-C1EA-4277-5E20-8FCB49AEF2EC}"/>
              </a:ext>
            </a:extLst>
          </p:cNvPr>
          <p:cNvSpPr/>
          <p:nvPr/>
        </p:nvSpPr>
        <p:spPr>
          <a:xfrm>
            <a:off x="323783" y="262598"/>
            <a:ext cx="3587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产品一：单组份导热凝胶</a:t>
            </a: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334CDD2D-212A-E66F-7C2B-72BFAFC18488}"/>
              </a:ext>
            </a:extLst>
          </p:cNvPr>
          <p:cNvCxnSpPr/>
          <p:nvPr/>
        </p:nvCxnSpPr>
        <p:spPr>
          <a:xfrm>
            <a:off x="5853311" y="1202531"/>
            <a:ext cx="0" cy="5112000"/>
          </a:xfrm>
          <a:prstGeom prst="line">
            <a:avLst/>
          </a:prstGeom>
          <a:noFill/>
          <a:ln w="19050" cap="flat" cmpd="sng" algn="ctr">
            <a:solidFill>
              <a:srgbClr val="C0D1EA"/>
            </a:solidFill>
            <a:prstDash val="solid"/>
            <a:miter lim="800000"/>
          </a:ln>
          <a:effectLst/>
        </p:spPr>
      </p:cxn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736FDE9D-0E13-96F1-7F67-D552DE12EC4E}"/>
              </a:ext>
            </a:extLst>
          </p:cNvPr>
          <p:cNvSpPr/>
          <p:nvPr/>
        </p:nvSpPr>
        <p:spPr>
          <a:xfrm>
            <a:off x="8328000" y="1240061"/>
            <a:ext cx="1200150" cy="544513"/>
          </a:xfrm>
          <a:prstGeom prst="roundRect">
            <a:avLst>
              <a:gd name="adj" fmla="val 5480"/>
            </a:avLst>
          </a:prstGeom>
          <a:solidFill>
            <a:srgbClr val="188EF6"/>
          </a:solidFill>
          <a:ln w="12700" cap="flat" cmpd="sng" algn="ctr">
            <a:solidFill>
              <a:srgbClr val="188EF6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应用特点</a:t>
            </a: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69B26B4F-09F4-974F-DB8D-ADD82B335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465" y="3109317"/>
            <a:ext cx="4261221" cy="299955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B4BB828-88E4-ADEA-09FE-8BC0AE32B33F}"/>
              </a:ext>
            </a:extLst>
          </p:cNvPr>
          <p:cNvSpPr/>
          <p:nvPr/>
        </p:nvSpPr>
        <p:spPr>
          <a:xfrm>
            <a:off x="6493644" y="1950244"/>
            <a:ext cx="4868863" cy="819150"/>
          </a:xfrm>
          <a:prstGeom prst="rect">
            <a:avLst/>
          </a:prstGeom>
          <a:solidFill>
            <a:srgbClr val="93BFE2">
              <a:lumMod val="20000"/>
              <a:lumOff val="80000"/>
            </a:srgbClr>
          </a:solidFill>
          <a:ln w="12700" cap="flat" cmpd="sng" algn="ctr">
            <a:solidFill>
              <a:srgbClr val="93BFE2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产品可应用于不平整、尺寸不规则的缝隙，比导热垫片操作简单效率高、接触热阻低。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B9B17219-DC34-1FA5-24EA-0017C349ADE7}"/>
              </a:ext>
            </a:extLst>
          </p:cNvPr>
          <p:cNvGrpSpPr/>
          <p:nvPr/>
        </p:nvGrpSpPr>
        <p:grpSpPr>
          <a:xfrm>
            <a:off x="742528" y="5593505"/>
            <a:ext cx="4578464" cy="654152"/>
            <a:chOff x="812751" y="5560541"/>
            <a:chExt cx="4578464" cy="654152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253B64E5-9BED-C694-151A-132B23AAECD5}"/>
                </a:ext>
              </a:extLst>
            </p:cNvPr>
            <p:cNvSpPr/>
            <p:nvPr/>
          </p:nvSpPr>
          <p:spPr bwMode="auto">
            <a:xfrm>
              <a:off x="812751" y="5591764"/>
              <a:ext cx="591965" cy="591706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gradFill>
                <a:gsLst>
                  <a:gs pos="0">
                    <a:srgbClr val="005DA9">
                      <a:lumMod val="5000"/>
                      <a:lumOff val="95000"/>
                    </a:srgbClr>
                  </a:gs>
                  <a:gs pos="74000">
                    <a:srgbClr val="005DA9">
                      <a:lumMod val="45000"/>
                      <a:lumOff val="55000"/>
                    </a:srgbClr>
                  </a:gs>
                  <a:gs pos="83000">
                    <a:srgbClr val="005DA9">
                      <a:lumMod val="45000"/>
                      <a:lumOff val="55000"/>
                    </a:srgbClr>
                  </a:gs>
                  <a:gs pos="100000">
                    <a:srgbClr val="005DA9">
                      <a:lumMod val="30000"/>
                      <a:lumOff val="70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导热</a:t>
              </a: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388D437C-AAC2-2510-F2EE-935D5DA4B782}"/>
                </a:ext>
              </a:extLst>
            </p:cNvPr>
            <p:cNvSpPr/>
            <p:nvPr/>
          </p:nvSpPr>
          <p:spPr bwMode="auto">
            <a:xfrm>
              <a:off x="1578590" y="5591764"/>
              <a:ext cx="591965" cy="591706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gradFill>
                <a:gsLst>
                  <a:gs pos="0">
                    <a:srgbClr val="005DA9">
                      <a:lumMod val="5000"/>
                      <a:lumOff val="95000"/>
                    </a:srgbClr>
                  </a:gs>
                  <a:gs pos="74000">
                    <a:srgbClr val="005DA9">
                      <a:lumMod val="45000"/>
                      <a:lumOff val="55000"/>
                    </a:srgbClr>
                  </a:gs>
                  <a:gs pos="83000">
                    <a:srgbClr val="005DA9">
                      <a:lumMod val="45000"/>
                      <a:lumOff val="55000"/>
                    </a:srgbClr>
                  </a:gs>
                  <a:gs pos="100000">
                    <a:srgbClr val="005DA9">
                      <a:lumMod val="30000"/>
                      <a:lumOff val="70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阻燃</a:t>
              </a:r>
            </a:p>
          </p:txBody>
        </p:sp>
        <p:grpSp>
          <p:nvGrpSpPr>
            <p:cNvPr id="23" name="组合 41">
              <a:extLst>
                <a:ext uri="{FF2B5EF4-FFF2-40B4-BE49-F238E27FC236}">
                  <a16:creationId xmlns:a16="http://schemas.microsoft.com/office/drawing/2014/main" id="{04C8F459-08AE-5D0B-05F5-AEE52784F7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70297" y="5560541"/>
              <a:ext cx="743526" cy="654152"/>
              <a:chOff x="3355942" y="5847507"/>
              <a:chExt cx="743477" cy="654395"/>
            </a:xfrm>
          </p:grpSpPr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595195C2-5365-5CEA-8011-A8484B45449D}"/>
                  </a:ext>
                </a:extLst>
              </p:cNvPr>
              <p:cNvSpPr/>
              <p:nvPr/>
            </p:nvSpPr>
            <p:spPr>
              <a:xfrm>
                <a:off x="3431717" y="5909976"/>
                <a:ext cx="591926" cy="591926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gradFill>
                  <a:gsLst>
                    <a:gs pos="0">
                      <a:srgbClr val="005DA9">
                        <a:lumMod val="5000"/>
                        <a:lumOff val="95000"/>
                      </a:srgbClr>
                    </a:gs>
                    <a:gs pos="74000">
                      <a:srgbClr val="005DA9">
                        <a:lumMod val="45000"/>
                        <a:lumOff val="55000"/>
                      </a:srgbClr>
                    </a:gs>
                    <a:gs pos="83000">
                      <a:srgbClr val="005DA9">
                        <a:lumMod val="45000"/>
                        <a:lumOff val="55000"/>
                      </a:srgbClr>
                    </a:gs>
                    <a:gs pos="100000">
                      <a:srgbClr val="005DA9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B0B181EA-92B2-C93C-2FCA-C355B5EF64E1}"/>
                  </a:ext>
                </a:extLst>
              </p:cNvPr>
              <p:cNvSpPr txBox="1"/>
              <p:nvPr/>
            </p:nvSpPr>
            <p:spPr>
              <a:xfrm>
                <a:off x="3355392" y="5847507"/>
                <a:ext cx="744489" cy="64635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不</a:t>
                </a:r>
                <a:endPara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渗油</a:t>
                </a:r>
              </a:p>
            </p:txBody>
          </p:sp>
        </p:grpSp>
        <p:grpSp>
          <p:nvGrpSpPr>
            <p:cNvPr id="24" name="组合 42">
              <a:extLst>
                <a:ext uri="{FF2B5EF4-FFF2-40B4-BE49-F238E27FC236}">
                  <a16:creationId xmlns:a16="http://schemas.microsoft.com/office/drawing/2014/main" id="{BA136FD0-6A77-E15B-9A4B-2922FE7FA9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32171" y="5560541"/>
              <a:ext cx="743526" cy="654152"/>
              <a:chOff x="3355942" y="5847507"/>
              <a:chExt cx="743477" cy="654395"/>
            </a:xfrm>
          </p:grpSpPr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33E7C518-DDB3-BE68-28BD-95B2709B1F2A}"/>
                  </a:ext>
                </a:extLst>
              </p:cNvPr>
              <p:cNvSpPr/>
              <p:nvPr/>
            </p:nvSpPr>
            <p:spPr>
              <a:xfrm>
                <a:off x="3431717" y="5909976"/>
                <a:ext cx="591926" cy="591926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gradFill>
                  <a:gsLst>
                    <a:gs pos="0">
                      <a:srgbClr val="005DA9">
                        <a:lumMod val="5000"/>
                        <a:lumOff val="95000"/>
                      </a:srgbClr>
                    </a:gs>
                    <a:gs pos="74000">
                      <a:srgbClr val="005DA9">
                        <a:lumMod val="45000"/>
                        <a:lumOff val="55000"/>
                      </a:srgbClr>
                    </a:gs>
                    <a:gs pos="83000">
                      <a:srgbClr val="005DA9">
                        <a:lumMod val="45000"/>
                        <a:lumOff val="55000"/>
                      </a:srgbClr>
                    </a:gs>
                    <a:gs pos="100000">
                      <a:srgbClr val="005DA9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DCF8334C-6038-EB7F-758D-95DD823B64E8}"/>
                  </a:ext>
                </a:extLst>
              </p:cNvPr>
              <p:cNvSpPr txBox="1"/>
              <p:nvPr/>
            </p:nvSpPr>
            <p:spPr>
              <a:xfrm>
                <a:off x="3355401" y="5847071"/>
                <a:ext cx="744488" cy="64635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稳定性</a:t>
                </a:r>
              </a:p>
            </p:txBody>
          </p:sp>
        </p:grpSp>
        <p:grpSp>
          <p:nvGrpSpPr>
            <p:cNvPr id="25" name="组合 43">
              <a:extLst>
                <a:ext uri="{FF2B5EF4-FFF2-40B4-BE49-F238E27FC236}">
                  <a16:creationId xmlns:a16="http://schemas.microsoft.com/office/drawing/2014/main" id="{DE9D866E-6A35-CD7C-9F01-9616C955BE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47689" y="5560541"/>
              <a:ext cx="743526" cy="654152"/>
              <a:chOff x="3355942" y="5847507"/>
              <a:chExt cx="743477" cy="654395"/>
            </a:xfrm>
          </p:grpSpPr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3DC6508F-157B-6A69-049B-4269CE7AC69E}"/>
                  </a:ext>
                </a:extLst>
              </p:cNvPr>
              <p:cNvSpPr/>
              <p:nvPr/>
            </p:nvSpPr>
            <p:spPr>
              <a:xfrm>
                <a:off x="3431717" y="5909976"/>
                <a:ext cx="591926" cy="591926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gradFill>
                  <a:gsLst>
                    <a:gs pos="0">
                      <a:srgbClr val="005DA9">
                        <a:lumMod val="5000"/>
                        <a:lumOff val="95000"/>
                      </a:srgbClr>
                    </a:gs>
                    <a:gs pos="74000">
                      <a:srgbClr val="005DA9">
                        <a:lumMod val="45000"/>
                        <a:lumOff val="55000"/>
                      </a:srgbClr>
                    </a:gs>
                    <a:gs pos="83000">
                      <a:srgbClr val="005DA9">
                        <a:lumMod val="45000"/>
                        <a:lumOff val="55000"/>
                      </a:srgbClr>
                    </a:gs>
                    <a:gs pos="100000">
                      <a:srgbClr val="005DA9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085D283-EFFE-B97C-010C-EF4389973F77}"/>
                  </a:ext>
                </a:extLst>
              </p:cNvPr>
              <p:cNvSpPr txBox="1"/>
              <p:nvPr/>
            </p:nvSpPr>
            <p:spPr>
              <a:xfrm>
                <a:off x="3356518" y="5847609"/>
                <a:ext cx="742901" cy="64635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易</a:t>
                </a:r>
                <a:endPara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返修</a:t>
                </a:r>
              </a:p>
            </p:txBody>
          </p:sp>
        </p:grpSp>
        <p:grpSp>
          <p:nvGrpSpPr>
            <p:cNvPr id="2" name="组合 43">
              <a:extLst>
                <a:ext uri="{FF2B5EF4-FFF2-40B4-BE49-F238E27FC236}">
                  <a16:creationId xmlns:a16="http://schemas.microsoft.com/office/drawing/2014/main" id="{A74A203E-3C84-8693-7129-6303A36BBE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55871" y="5560541"/>
              <a:ext cx="743526" cy="654152"/>
              <a:chOff x="3355942" y="5847507"/>
              <a:chExt cx="743477" cy="654395"/>
            </a:xfrm>
          </p:grpSpPr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2FF594C7-667A-5FD0-43C1-AFB9833995A9}"/>
                  </a:ext>
                </a:extLst>
              </p:cNvPr>
              <p:cNvSpPr/>
              <p:nvPr/>
            </p:nvSpPr>
            <p:spPr>
              <a:xfrm>
                <a:off x="3431717" y="5909976"/>
                <a:ext cx="591926" cy="591926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gradFill>
                  <a:gsLst>
                    <a:gs pos="0">
                      <a:srgbClr val="005DA9">
                        <a:lumMod val="5000"/>
                        <a:lumOff val="95000"/>
                      </a:srgbClr>
                    </a:gs>
                    <a:gs pos="74000">
                      <a:srgbClr val="005DA9">
                        <a:lumMod val="45000"/>
                        <a:lumOff val="55000"/>
                      </a:srgbClr>
                    </a:gs>
                    <a:gs pos="83000">
                      <a:srgbClr val="005DA9">
                        <a:lumMod val="45000"/>
                        <a:lumOff val="55000"/>
                      </a:srgbClr>
                    </a:gs>
                    <a:gs pos="100000">
                      <a:srgbClr val="005DA9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7DF5B00C-7D59-F64F-EB9B-AAA9ABBA7E9B}"/>
                  </a:ext>
                </a:extLst>
              </p:cNvPr>
              <p:cNvSpPr txBox="1"/>
              <p:nvPr/>
            </p:nvSpPr>
            <p:spPr>
              <a:xfrm>
                <a:off x="3356518" y="5847609"/>
                <a:ext cx="742901" cy="64635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低</a:t>
                </a:r>
                <a:endPara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挥发</a:t>
                </a:r>
              </a:p>
            </p:txBody>
          </p:sp>
        </p:grp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214FC697-4197-C067-7189-BF7CE8FBA4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28" y="1384077"/>
            <a:ext cx="5256000" cy="3942000"/>
          </a:xfrm>
          <a:prstGeom prst="rect">
            <a:avLst/>
          </a:prstGeom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38CB9EEA-3165-333C-3F83-312D11A740BD}"/>
              </a:ext>
            </a:extLst>
          </p:cNvPr>
          <p:cNvCxnSpPr/>
          <p:nvPr/>
        </p:nvCxnSpPr>
        <p:spPr>
          <a:xfrm>
            <a:off x="408863" y="771787"/>
            <a:ext cx="1244953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745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53" y="199"/>
            <a:ext cx="4916938" cy="7238951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11" name="MH_Others_1"/>
          <p:cNvSpPr txBox="1"/>
          <p:nvPr>
            <p:custDataLst>
              <p:tags r:id="rId2"/>
            </p:custDataLst>
          </p:nvPr>
        </p:nvSpPr>
        <p:spPr>
          <a:xfrm>
            <a:off x="1243772" y="2673927"/>
            <a:ext cx="2430099" cy="101553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zh-CN" altLang="en-US" sz="6599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目  录</a:t>
            </a:r>
          </a:p>
        </p:txBody>
      </p:sp>
      <p:sp>
        <p:nvSpPr>
          <p:cNvPr id="17" name="MH_Others_2"/>
          <p:cNvSpPr txBox="1"/>
          <p:nvPr>
            <p:custDataLst>
              <p:tags r:id="rId3"/>
            </p:custDataLst>
          </p:nvPr>
        </p:nvSpPr>
        <p:spPr>
          <a:xfrm>
            <a:off x="1256045" y="3689494"/>
            <a:ext cx="2405553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CONTENTS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F335996E-58B0-83D4-9083-D4217259D883}"/>
              </a:ext>
            </a:extLst>
          </p:cNvPr>
          <p:cNvGrpSpPr/>
          <p:nvPr/>
        </p:nvGrpSpPr>
        <p:grpSpPr>
          <a:xfrm>
            <a:off x="6838950" y="519981"/>
            <a:ext cx="4834310" cy="706438"/>
            <a:chOff x="6851650" y="447675"/>
            <a:chExt cx="4834310" cy="706438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A2922CA1-D5C9-3A60-3864-CF2A833D73C5}"/>
                </a:ext>
              </a:extLst>
            </p:cNvPr>
            <p:cNvSpPr txBox="1"/>
            <p:nvPr/>
          </p:nvSpPr>
          <p:spPr>
            <a:xfrm>
              <a:off x="6877050" y="501650"/>
              <a:ext cx="330200" cy="32385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eaLnBrk="1" hangingPunct="1">
                <a:defRPr/>
              </a:pPr>
              <a:r>
                <a:rPr sz="2100" spc="25" dirty="0">
                  <a:solidFill>
                    <a:srgbClr val="7E7E7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01</a:t>
              </a:r>
              <a:endParaRPr sz="2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A550F171-FF74-ECB9-5099-696086FE9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1650" y="877888"/>
              <a:ext cx="330200" cy="276225"/>
            </a:xfrm>
            <a:custGeom>
              <a:avLst/>
              <a:gdLst>
                <a:gd name="T0" fmla="*/ 321314 w 330835"/>
                <a:gd name="T1" fmla="*/ 0 h 273050"/>
                <a:gd name="T2" fmla="*/ 0 w 330835"/>
                <a:gd name="T3" fmla="*/ 0 h 273050"/>
                <a:gd name="T4" fmla="*/ 160656 w 330835"/>
                <a:gd name="T5" fmla="*/ 324450 h 273050"/>
                <a:gd name="T6" fmla="*/ 321314 w 330835"/>
                <a:gd name="T7" fmla="*/ 0 h 2730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30835" h="273050">
                  <a:moveTo>
                    <a:pt x="330708" y="0"/>
                  </a:moveTo>
                  <a:lnTo>
                    <a:pt x="0" y="0"/>
                  </a:lnTo>
                  <a:lnTo>
                    <a:pt x="165354" y="272796"/>
                  </a:lnTo>
                  <a:lnTo>
                    <a:pt x="330708" y="0"/>
                  </a:lnTo>
                  <a:close/>
                </a:path>
              </a:pathLst>
            </a:custGeom>
            <a:solidFill>
              <a:srgbClr val="1F4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zh-CN" altLang="en-US"/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0CFBEDC6-A148-4DB2-190A-ABF5B93E3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2650" y="447675"/>
              <a:ext cx="403225" cy="703263"/>
            </a:xfrm>
            <a:custGeom>
              <a:avLst/>
              <a:gdLst>
                <a:gd name="T0" fmla="*/ 0 w 404495"/>
                <a:gd name="T1" fmla="*/ 707745 h 702944"/>
                <a:gd name="T2" fmla="*/ 385859 w 404495"/>
                <a:gd name="T3" fmla="*/ 0 h 70294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4495" h="702944">
                  <a:moveTo>
                    <a:pt x="0" y="702945"/>
                  </a:moveTo>
                  <a:lnTo>
                    <a:pt x="404495" y="0"/>
                  </a:lnTo>
                </a:path>
              </a:pathLst>
            </a:custGeom>
            <a:noFill/>
            <a:ln w="6096">
              <a:solidFill>
                <a:srgbClr val="1F386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zh-CN" altLang="en-US"/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834C0B2E-65FE-8A1D-CA72-A5C49F7608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2726" y="715963"/>
              <a:ext cx="3853234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39688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3025775" indent="-739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3482975" indent="-739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940175" indent="-739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4397375" indent="-739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400" b="1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产业背景</a:t>
              </a: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1CB30A93-FF69-5A44-AE88-9F746F2A46A3}"/>
              </a:ext>
            </a:extLst>
          </p:cNvPr>
          <p:cNvGrpSpPr/>
          <p:nvPr/>
        </p:nvGrpSpPr>
        <p:grpSpPr>
          <a:xfrm>
            <a:off x="6838950" y="1600101"/>
            <a:ext cx="4786313" cy="706438"/>
            <a:chOff x="6838950" y="1685751"/>
            <a:chExt cx="4786313" cy="706438"/>
          </a:xfrm>
        </p:grpSpPr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9B9344D4-2CC9-DC7D-F4B2-8BA424D20C2A}"/>
                </a:ext>
              </a:extLst>
            </p:cNvPr>
            <p:cNvSpPr txBox="1"/>
            <p:nvPr/>
          </p:nvSpPr>
          <p:spPr>
            <a:xfrm>
              <a:off x="6864350" y="1739726"/>
              <a:ext cx="320675" cy="33020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eaLnBrk="1" hangingPunct="1">
                <a:defRPr/>
              </a:pPr>
              <a:r>
                <a:rPr sz="2100" spc="50" dirty="0">
                  <a:solidFill>
                    <a:srgbClr val="7E7E7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02</a:t>
              </a:r>
              <a:endParaRPr sz="2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2090C2FA-95C9-954A-F706-6C9349166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8950" y="2115964"/>
              <a:ext cx="330200" cy="276225"/>
            </a:xfrm>
            <a:custGeom>
              <a:avLst/>
              <a:gdLst>
                <a:gd name="T0" fmla="*/ 321314 w 330835"/>
                <a:gd name="T1" fmla="*/ 0 h 273050"/>
                <a:gd name="T2" fmla="*/ 0 w 330835"/>
                <a:gd name="T3" fmla="*/ 0 h 273050"/>
                <a:gd name="T4" fmla="*/ 160655 w 330835"/>
                <a:gd name="T5" fmla="*/ 324450 h 273050"/>
                <a:gd name="T6" fmla="*/ 321314 w 330835"/>
                <a:gd name="T7" fmla="*/ 0 h 2730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30835" h="273050">
                  <a:moveTo>
                    <a:pt x="330708" y="0"/>
                  </a:moveTo>
                  <a:lnTo>
                    <a:pt x="0" y="0"/>
                  </a:lnTo>
                  <a:lnTo>
                    <a:pt x="165353" y="272796"/>
                  </a:lnTo>
                  <a:lnTo>
                    <a:pt x="330708" y="0"/>
                  </a:lnTo>
                  <a:close/>
                </a:path>
              </a:pathLst>
            </a:custGeom>
            <a:solidFill>
              <a:srgbClr val="2D7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zh-CN" altLang="en-US"/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BE89AF14-7DAA-2D82-6E07-CC2A9D06D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950" y="1685751"/>
              <a:ext cx="404813" cy="703263"/>
            </a:xfrm>
            <a:custGeom>
              <a:avLst/>
              <a:gdLst>
                <a:gd name="T0" fmla="*/ 0 w 404495"/>
                <a:gd name="T1" fmla="*/ 707745 h 702944"/>
                <a:gd name="T2" fmla="*/ 409293 w 404495"/>
                <a:gd name="T3" fmla="*/ 0 h 70294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4495" h="702944">
                  <a:moveTo>
                    <a:pt x="0" y="702945"/>
                  </a:moveTo>
                  <a:lnTo>
                    <a:pt x="404495" y="0"/>
                  </a:lnTo>
                </a:path>
              </a:pathLst>
            </a:custGeom>
            <a:noFill/>
            <a:ln w="6096">
              <a:solidFill>
                <a:srgbClr val="1F386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zh-CN" altLang="en-US"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DF3507AE-C60A-E35C-E706-C197927CF5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2725" y="1954039"/>
              <a:ext cx="379253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39688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3025775" indent="-739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3482975" indent="-739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940175" indent="-739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4397375" indent="-739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400" b="1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企业介绍</a:t>
              </a: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448D20A7-EC52-0936-119C-015ADE0177C3}"/>
              </a:ext>
            </a:extLst>
          </p:cNvPr>
          <p:cNvGrpSpPr/>
          <p:nvPr/>
        </p:nvGrpSpPr>
        <p:grpSpPr>
          <a:xfrm>
            <a:off x="6838950" y="2686080"/>
            <a:ext cx="5446712" cy="706438"/>
            <a:chOff x="6840538" y="2909887"/>
            <a:chExt cx="5446712" cy="706438"/>
          </a:xfrm>
        </p:grpSpPr>
        <p:sp>
          <p:nvSpPr>
            <p:cNvPr id="12" name="object 11">
              <a:extLst>
                <a:ext uri="{FF2B5EF4-FFF2-40B4-BE49-F238E27FC236}">
                  <a16:creationId xmlns:a16="http://schemas.microsoft.com/office/drawing/2014/main" id="{93EA4A3C-000F-B8AD-ACFC-2799DBB78B4A}"/>
                </a:ext>
              </a:extLst>
            </p:cNvPr>
            <p:cNvSpPr txBox="1"/>
            <p:nvPr/>
          </p:nvSpPr>
          <p:spPr>
            <a:xfrm>
              <a:off x="6864350" y="2963862"/>
              <a:ext cx="322263" cy="33020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eaLnBrk="1" hangingPunct="1">
                <a:defRPr/>
              </a:pPr>
              <a:r>
                <a:rPr sz="2100" spc="50" dirty="0">
                  <a:solidFill>
                    <a:srgbClr val="7E7E7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03</a:t>
              </a:r>
              <a:endParaRPr sz="2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object 12">
              <a:extLst>
                <a:ext uri="{FF2B5EF4-FFF2-40B4-BE49-F238E27FC236}">
                  <a16:creationId xmlns:a16="http://schemas.microsoft.com/office/drawing/2014/main" id="{C119D557-EB7E-7424-061C-C5A41D8C0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0538" y="3338512"/>
              <a:ext cx="328612" cy="277813"/>
            </a:xfrm>
            <a:custGeom>
              <a:avLst/>
              <a:gdLst>
                <a:gd name="T0" fmla="*/ 315206 w 329564"/>
                <a:gd name="T1" fmla="*/ 0 h 273050"/>
                <a:gd name="T2" fmla="*/ 0 w 329564"/>
                <a:gd name="T3" fmla="*/ 0 h 273050"/>
                <a:gd name="T4" fmla="*/ 157602 w 329564"/>
                <a:gd name="T5" fmla="*/ 353586 h 273050"/>
                <a:gd name="T6" fmla="*/ 315206 w 329564"/>
                <a:gd name="T7" fmla="*/ 0 h 2730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29564" h="273050">
                  <a:moveTo>
                    <a:pt x="329184" y="0"/>
                  </a:moveTo>
                  <a:lnTo>
                    <a:pt x="0" y="0"/>
                  </a:lnTo>
                  <a:lnTo>
                    <a:pt x="164592" y="272796"/>
                  </a:lnTo>
                  <a:lnTo>
                    <a:pt x="329184" y="0"/>
                  </a:lnTo>
                  <a:close/>
                </a:path>
              </a:pathLst>
            </a:custGeom>
            <a:solidFill>
              <a:srgbClr val="1F4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zh-CN" altLang="en-US"/>
            </a:p>
          </p:txBody>
        </p:sp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30E071F3-A206-EABE-95F3-325B2BE61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950" y="2909887"/>
              <a:ext cx="404813" cy="703263"/>
            </a:xfrm>
            <a:custGeom>
              <a:avLst/>
              <a:gdLst>
                <a:gd name="T0" fmla="*/ 0 w 404495"/>
                <a:gd name="T1" fmla="*/ 707729 h 702945"/>
                <a:gd name="T2" fmla="*/ 409291 w 404495"/>
                <a:gd name="T3" fmla="*/ 0 h 70294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4495" h="702945">
                  <a:moveTo>
                    <a:pt x="0" y="702944"/>
                  </a:moveTo>
                  <a:lnTo>
                    <a:pt x="404494" y="0"/>
                  </a:lnTo>
                </a:path>
              </a:pathLst>
            </a:custGeom>
            <a:noFill/>
            <a:ln w="6096">
              <a:solidFill>
                <a:srgbClr val="1F386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zh-CN" altLang="en-US"/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296F6947-5B50-F3FE-3047-B77EBEA38DCE}"/>
                </a:ext>
              </a:extLst>
            </p:cNvPr>
            <p:cNvSpPr txBox="1"/>
            <p:nvPr/>
          </p:nvSpPr>
          <p:spPr>
            <a:xfrm>
              <a:off x="7832725" y="3173412"/>
              <a:ext cx="4454525" cy="369888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40640" eaLnBrk="1" hangingPunct="1">
                <a:defRPr/>
              </a:pPr>
              <a:r>
                <a:rPr lang="zh-CN" altLang="en-US" sz="2400" b="1" spc="35" dirty="0">
                  <a:latin typeface="黑体" panose="02010609060101010101" pitchFamily="49" charset="-122"/>
                  <a:ea typeface="黑体" panose="02010609060101010101" pitchFamily="49" charset="-122"/>
                  <a:cs typeface="Segoe UI Semilight"/>
                </a:rPr>
                <a:t>产品介绍</a:t>
              </a:r>
              <a:endParaRPr lang="en-US" altLang="zh-CN" sz="2400" b="1" spc="35" dirty="0">
                <a:latin typeface="黑体" panose="02010609060101010101" pitchFamily="49" charset="-122"/>
                <a:ea typeface="黑体" panose="02010609060101010101" pitchFamily="49" charset="-122"/>
                <a:cs typeface="Segoe UI Semilight"/>
              </a:endParaRP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44279BC8-6C54-AD08-2C16-A4C9D976C71F}"/>
              </a:ext>
            </a:extLst>
          </p:cNvPr>
          <p:cNvGrpSpPr/>
          <p:nvPr/>
        </p:nvGrpSpPr>
        <p:grpSpPr>
          <a:xfrm>
            <a:off x="6838950" y="3770471"/>
            <a:ext cx="5238750" cy="708025"/>
            <a:chOff x="6869113" y="4276452"/>
            <a:chExt cx="5238750" cy="708025"/>
          </a:xfrm>
        </p:grpSpPr>
        <p:sp>
          <p:nvSpPr>
            <p:cNvPr id="16" name="object 15">
              <a:extLst>
                <a:ext uri="{FF2B5EF4-FFF2-40B4-BE49-F238E27FC236}">
                  <a16:creationId xmlns:a16="http://schemas.microsoft.com/office/drawing/2014/main" id="{6BFEB908-1011-4959-1C6A-0C04DB86B71E}"/>
                </a:ext>
              </a:extLst>
            </p:cNvPr>
            <p:cNvSpPr txBox="1"/>
            <p:nvPr/>
          </p:nvSpPr>
          <p:spPr>
            <a:xfrm>
              <a:off x="6894513" y="4332014"/>
              <a:ext cx="325437" cy="33020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eaLnBrk="1" hangingPunct="1">
                <a:defRPr/>
              </a:pPr>
              <a:r>
                <a:rPr sz="2100" spc="40" dirty="0">
                  <a:solidFill>
                    <a:srgbClr val="7E7E7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04</a:t>
              </a:r>
              <a:endParaRPr sz="2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object 16">
              <a:extLst>
                <a:ext uri="{FF2B5EF4-FFF2-40B4-BE49-F238E27FC236}">
                  <a16:creationId xmlns:a16="http://schemas.microsoft.com/office/drawing/2014/main" id="{817D3422-DA68-A205-7DD8-530F5D1D3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9113" y="4706664"/>
              <a:ext cx="330200" cy="277813"/>
            </a:xfrm>
            <a:custGeom>
              <a:avLst/>
              <a:gdLst>
                <a:gd name="T0" fmla="*/ 338842 w 329564"/>
                <a:gd name="T1" fmla="*/ 0 h 273050"/>
                <a:gd name="T2" fmla="*/ 0 w 329564"/>
                <a:gd name="T3" fmla="*/ 0 h 273050"/>
                <a:gd name="T4" fmla="*/ 169420 w 329564"/>
                <a:gd name="T5" fmla="*/ 353585 h 273050"/>
                <a:gd name="T6" fmla="*/ 338842 w 329564"/>
                <a:gd name="T7" fmla="*/ 0 h 2730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29564" h="273050">
                  <a:moveTo>
                    <a:pt x="329184" y="0"/>
                  </a:moveTo>
                  <a:lnTo>
                    <a:pt x="0" y="0"/>
                  </a:lnTo>
                  <a:lnTo>
                    <a:pt x="164591" y="272795"/>
                  </a:lnTo>
                  <a:lnTo>
                    <a:pt x="329184" y="0"/>
                  </a:lnTo>
                  <a:close/>
                </a:path>
              </a:pathLst>
            </a:custGeom>
            <a:solidFill>
              <a:srgbClr val="2D7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zh-CN" altLang="en-US"/>
            </a:p>
          </p:txBody>
        </p:sp>
        <p:sp>
          <p:nvSpPr>
            <p:cNvPr id="19" name="object 17">
              <a:extLst>
                <a:ext uri="{FF2B5EF4-FFF2-40B4-BE49-F238E27FC236}">
                  <a16:creationId xmlns:a16="http://schemas.microsoft.com/office/drawing/2014/main" id="{27447E98-6CA9-0189-C4E1-76360F74B2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0113" y="4276452"/>
              <a:ext cx="404812" cy="703262"/>
            </a:xfrm>
            <a:custGeom>
              <a:avLst/>
              <a:gdLst>
                <a:gd name="T0" fmla="*/ 0 w 404495"/>
                <a:gd name="T1" fmla="*/ 707714 h 702945"/>
                <a:gd name="T2" fmla="*/ 409274 w 404495"/>
                <a:gd name="T3" fmla="*/ 0 h 70294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4495" h="702945">
                  <a:moveTo>
                    <a:pt x="0" y="702944"/>
                  </a:moveTo>
                  <a:lnTo>
                    <a:pt x="404495" y="0"/>
                  </a:lnTo>
                </a:path>
              </a:pathLst>
            </a:custGeom>
            <a:noFill/>
            <a:ln w="6096">
              <a:solidFill>
                <a:srgbClr val="1F386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zh-CN" altLang="en-US"/>
            </a:p>
          </p:txBody>
        </p:sp>
        <p:sp>
          <p:nvSpPr>
            <p:cNvPr id="20" name="object 18">
              <a:extLst>
                <a:ext uri="{FF2B5EF4-FFF2-40B4-BE49-F238E27FC236}">
                  <a16:creationId xmlns:a16="http://schemas.microsoft.com/office/drawing/2014/main" id="{4819550B-938C-75A3-7911-F98B61635C76}"/>
                </a:ext>
              </a:extLst>
            </p:cNvPr>
            <p:cNvSpPr txBox="1"/>
            <p:nvPr/>
          </p:nvSpPr>
          <p:spPr>
            <a:xfrm>
              <a:off x="7832725" y="4452664"/>
              <a:ext cx="4275138" cy="369888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40640" eaLnBrk="1" hangingPunct="1">
                <a:defRPr/>
              </a:pPr>
              <a:r>
                <a:rPr lang="zh-CN" altLang="en-US" sz="2400" b="1" spc="35" dirty="0">
                  <a:latin typeface="黑体" panose="02010609060101010101" pitchFamily="49" charset="-122"/>
                  <a:ea typeface="黑体" panose="02010609060101010101" pitchFamily="49" charset="-122"/>
                  <a:cs typeface="Segoe UI Semilight"/>
                </a:rPr>
                <a:t>竞争优势</a:t>
              </a: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BEDAB955-012C-02B0-C898-0DA48901D0B4}"/>
              </a:ext>
            </a:extLst>
          </p:cNvPr>
          <p:cNvGrpSpPr/>
          <p:nvPr/>
        </p:nvGrpSpPr>
        <p:grpSpPr>
          <a:xfrm>
            <a:off x="6838950" y="4855232"/>
            <a:ext cx="4605585" cy="703262"/>
            <a:chOff x="6864350" y="5433343"/>
            <a:chExt cx="4605585" cy="703262"/>
          </a:xfrm>
        </p:grpSpPr>
        <p:sp>
          <p:nvSpPr>
            <p:cNvPr id="21" name="object 15">
              <a:extLst>
                <a:ext uri="{FF2B5EF4-FFF2-40B4-BE49-F238E27FC236}">
                  <a16:creationId xmlns:a16="http://schemas.microsoft.com/office/drawing/2014/main" id="{4D08E2A1-2D38-2160-4D27-2DDBE977CEDF}"/>
                </a:ext>
              </a:extLst>
            </p:cNvPr>
            <p:cNvSpPr txBox="1"/>
            <p:nvPr/>
          </p:nvSpPr>
          <p:spPr>
            <a:xfrm>
              <a:off x="6864350" y="5488905"/>
              <a:ext cx="325438" cy="33020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eaLnBrk="1" hangingPunct="1">
                <a:defRPr/>
              </a:pPr>
              <a:r>
                <a:rPr sz="2100" spc="40" dirty="0">
                  <a:solidFill>
                    <a:srgbClr val="7E7E7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altLang="zh-CN" sz="2100" spc="40" dirty="0">
                  <a:solidFill>
                    <a:srgbClr val="7E7E7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sz="2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object 17">
              <a:extLst>
                <a:ext uri="{FF2B5EF4-FFF2-40B4-BE49-F238E27FC236}">
                  <a16:creationId xmlns:a16="http://schemas.microsoft.com/office/drawing/2014/main" id="{464DB6BE-08DE-7202-82B5-4EB56E92C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950" y="5433343"/>
              <a:ext cx="404813" cy="703262"/>
            </a:xfrm>
            <a:custGeom>
              <a:avLst/>
              <a:gdLst>
                <a:gd name="T0" fmla="*/ 0 w 404495"/>
                <a:gd name="T1" fmla="*/ 707714 h 702945"/>
                <a:gd name="T2" fmla="*/ 409293 w 404495"/>
                <a:gd name="T3" fmla="*/ 0 h 70294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4495" h="702945">
                  <a:moveTo>
                    <a:pt x="0" y="702944"/>
                  </a:moveTo>
                  <a:lnTo>
                    <a:pt x="404495" y="0"/>
                  </a:lnTo>
                </a:path>
              </a:pathLst>
            </a:custGeom>
            <a:noFill/>
            <a:ln w="6096">
              <a:solidFill>
                <a:srgbClr val="1F386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zh-CN" altLang="en-US"/>
            </a:p>
          </p:txBody>
        </p:sp>
        <p:sp>
          <p:nvSpPr>
            <p:cNvPr id="23" name="object 12">
              <a:extLst>
                <a:ext uri="{FF2B5EF4-FFF2-40B4-BE49-F238E27FC236}">
                  <a16:creationId xmlns:a16="http://schemas.microsoft.com/office/drawing/2014/main" id="{A4E8A8EB-2199-EE60-9FAA-4B5BDEE85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4350" y="5857205"/>
              <a:ext cx="330200" cy="277813"/>
            </a:xfrm>
            <a:custGeom>
              <a:avLst/>
              <a:gdLst>
                <a:gd name="T0" fmla="*/ 338842 w 329564"/>
                <a:gd name="T1" fmla="*/ 0 h 273050"/>
                <a:gd name="T2" fmla="*/ 0 w 329564"/>
                <a:gd name="T3" fmla="*/ 0 h 273050"/>
                <a:gd name="T4" fmla="*/ 169421 w 329564"/>
                <a:gd name="T5" fmla="*/ 353586 h 273050"/>
                <a:gd name="T6" fmla="*/ 338842 w 329564"/>
                <a:gd name="T7" fmla="*/ 0 h 2730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29564" h="273050">
                  <a:moveTo>
                    <a:pt x="329184" y="0"/>
                  </a:moveTo>
                  <a:lnTo>
                    <a:pt x="0" y="0"/>
                  </a:lnTo>
                  <a:lnTo>
                    <a:pt x="164592" y="272796"/>
                  </a:lnTo>
                  <a:lnTo>
                    <a:pt x="329184" y="0"/>
                  </a:lnTo>
                  <a:close/>
                </a:path>
              </a:pathLst>
            </a:custGeom>
            <a:solidFill>
              <a:srgbClr val="1F4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zh-CN" altLang="en-US"/>
            </a:p>
          </p:txBody>
        </p:sp>
        <p:sp>
          <p:nvSpPr>
            <p:cNvPr id="24" name="object 18">
              <a:extLst>
                <a:ext uri="{FF2B5EF4-FFF2-40B4-BE49-F238E27FC236}">
                  <a16:creationId xmlns:a16="http://schemas.microsoft.com/office/drawing/2014/main" id="{EBC5B4CD-34B5-678E-781F-043EC270428F}"/>
                </a:ext>
              </a:extLst>
            </p:cNvPr>
            <p:cNvSpPr txBox="1"/>
            <p:nvPr/>
          </p:nvSpPr>
          <p:spPr>
            <a:xfrm>
              <a:off x="7832725" y="5601618"/>
              <a:ext cx="3637210" cy="36830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40640" eaLnBrk="1" hangingPunct="1">
                <a:defRPr/>
              </a:pPr>
              <a:r>
                <a:rPr lang="zh-CN" altLang="en-US" sz="2400" b="1" spc="35" dirty="0">
                  <a:latin typeface="黑体" panose="02010609060101010101" pitchFamily="49" charset="-122"/>
                  <a:ea typeface="黑体" panose="02010609060101010101" pitchFamily="49" charset="-122"/>
                  <a:cs typeface="Segoe UI Semilight"/>
                </a:rPr>
                <a:t>终端应用</a:t>
              </a: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CAAFE000-55E3-62AD-32AA-56229616EA84}"/>
              </a:ext>
            </a:extLst>
          </p:cNvPr>
          <p:cNvGrpSpPr/>
          <p:nvPr/>
        </p:nvGrpSpPr>
        <p:grpSpPr>
          <a:xfrm>
            <a:off x="6838950" y="5928443"/>
            <a:ext cx="5238750" cy="708025"/>
            <a:chOff x="6869113" y="4276452"/>
            <a:chExt cx="5238750" cy="708025"/>
          </a:xfrm>
        </p:grpSpPr>
        <p:sp>
          <p:nvSpPr>
            <p:cNvPr id="26" name="object 15">
              <a:extLst>
                <a:ext uri="{FF2B5EF4-FFF2-40B4-BE49-F238E27FC236}">
                  <a16:creationId xmlns:a16="http://schemas.microsoft.com/office/drawing/2014/main" id="{D17DA02F-4611-7A9D-25F8-FCD9C70D81BD}"/>
                </a:ext>
              </a:extLst>
            </p:cNvPr>
            <p:cNvSpPr txBox="1"/>
            <p:nvPr/>
          </p:nvSpPr>
          <p:spPr>
            <a:xfrm>
              <a:off x="6894513" y="4332014"/>
              <a:ext cx="325437" cy="33020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eaLnBrk="1" hangingPunct="1">
                <a:defRPr/>
              </a:pPr>
              <a:r>
                <a:rPr sz="2100" spc="40" dirty="0">
                  <a:solidFill>
                    <a:srgbClr val="7E7E7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sz="2100" spc="40" dirty="0">
                  <a:solidFill>
                    <a:srgbClr val="7E7E7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sz="2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object 16">
              <a:extLst>
                <a:ext uri="{FF2B5EF4-FFF2-40B4-BE49-F238E27FC236}">
                  <a16:creationId xmlns:a16="http://schemas.microsoft.com/office/drawing/2014/main" id="{340A93A4-908A-DF53-AB10-0B82AF7E4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9113" y="4706664"/>
              <a:ext cx="330200" cy="277813"/>
            </a:xfrm>
            <a:custGeom>
              <a:avLst/>
              <a:gdLst>
                <a:gd name="T0" fmla="*/ 338842 w 329564"/>
                <a:gd name="T1" fmla="*/ 0 h 273050"/>
                <a:gd name="T2" fmla="*/ 0 w 329564"/>
                <a:gd name="T3" fmla="*/ 0 h 273050"/>
                <a:gd name="T4" fmla="*/ 169420 w 329564"/>
                <a:gd name="T5" fmla="*/ 353585 h 273050"/>
                <a:gd name="T6" fmla="*/ 338842 w 329564"/>
                <a:gd name="T7" fmla="*/ 0 h 2730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29564" h="273050">
                  <a:moveTo>
                    <a:pt x="329184" y="0"/>
                  </a:moveTo>
                  <a:lnTo>
                    <a:pt x="0" y="0"/>
                  </a:lnTo>
                  <a:lnTo>
                    <a:pt x="164591" y="272795"/>
                  </a:lnTo>
                  <a:lnTo>
                    <a:pt x="329184" y="0"/>
                  </a:lnTo>
                  <a:close/>
                </a:path>
              </a:pathLst>
            </a:custGeom>
            <a:solidFill>
              <a:srgbClr val="2D7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zh-CN" altLang="en-US"/>
            </a:p>
          </p:txBody>
        </p:sp>
        <p:sp>
          <p:nvSpPr>
            <p:cNvPr id="28" name="object 17">
              <a:extLst>
                <a:ext uri="{FF2B5EF4-FFF2-40B4-BE49-F238E27FC236}">
                  <a16:creationId xmlns:a16="http://schemas.microsoft.com/office/drawing/2014/main" id="{B511AA48-319D-E074-AC61-BA7F145F8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0113" y="4276452"/>
              <a:ext cx="404812" cy="703262"/>
            </a:xfrm>
            <a:custGeom>
              <a:avLst/>
              <a:gdLst>
                <a:gd name="T0" fmla="*/ 0 w 404495"/>
                <a:gd name="T1" fmla="*/ 707714 h 702945"/>
                <a:gd name="T2" fmla="*/ 409274 w 404495"/>
                <a:gd name="T3" fmla="*/ 0 h 70294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4495" h="702945">
                  <a:moveTo>
                    <a:pt x="0" y="702944"/>
                  </a:moveTo>
                  <a:lnTo>
                    <a:pt x="404495" y="0"/>
                  </a:lnTo>
                </a:path>
              </a:pathLst>
            </a:custGeom>
            <a:noFill/>
            <a:ln w="6096">
              <a:solidFill>
                <a:srgbClr val="1F386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zh-CN" altLang="en-US"/>
            </a:p>
          </p:txBody>
        </p:sp>
        <p:sp>
          <p:nvSpPr>
            <p:cNvPr id="34" name="object 18">
              <a:extLst>
                <a:ext uri="{FF2B5EF4-FFF2-40B4-BE49-F238E27FC236}">
                  <a16:creationId xmlns:a16="http://schemas.microsoft.com/office/drawing/2014/main" id="{924D7BCD-6839-8DCD-5D47-A0FE125EFD2E}"/>
                </a:ext>
              </a:extLst>
            </p:cNvPr>
            <p:cNvSpPr txBox="1"/>
            <p:nvPr/>
          </p:nvSpPr>
          <p:spPr>
            <a:xfrm>
              <a:off x="7832725" y="4452664"/>
              <a:ext cx="4275138" cy="369888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40640" eaLnBrk="1" hangingPunct="1">
                <a:defRPr/>
              </a:pPr>
              <a:r>
                <a:rPr lang="zh-CN" altLang="en-US" sz="2400" b="1" spc="35" dirty="0">
                  <a:latin typeface="黑体" panose="02010609060101010101" pitchFamily="49" charset="-122"/>
                  <a:ea typeface="黑体" panose="02010609060101010101" pitchFamily="49" charset="-122"/>
                  <a:cs typeface="Segoe UI Semilight"/>
                </a:rPr>
                <a:t>企业愿景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62617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DF7448D6-137C-6A1A-D222-12D16B31057A}"/>
              </a:ext>
            </a:extLst>
          </p:cNvPr>
          <p:cNvSpPr/>
          <p:nvPr/>
        </p:nvSpPr>
        <p:spPr>
          <a:xfrm>
            <a:off x="323783" y="262598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技术参数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23E9DEEE-C1E2-D69C-AEB0-ACF90EE82C77}"/>
              </a:ext>
            </a:extLst>
          </p:cNvPr>
          <p:cNvGraphicFramePr>
            <a:graphicFrameLocks noGrp="1"/>
          </p:cNvGraphicFramePr>
          <p:nvPr/>
        </p:nvGraphicFramePr>
        <p:xfrm>
          <a:off x="740743" y="880021"/>
          <a:ext cx="11304312" cy="5616626"/>
        </p:xfrm>
        <a:graphic>
          <a:graphicData uri="http://schemas.openxmlformats.org/drawingml/2006/table">
            <a:tbl>
              <a:tblPr firstRow="1" bandRow="1"/>
              <a:tblGrid>
                <a:gridCol w="2808312">
                  <a:extLst>
                    <a:ext uri="{9D8B030D-6E8A-4147-A177-3AD203B41FA5}">
                      <a16:colId xmlns:a16="http://schemas.microsoft.com/office/drawing/2014/main" val="1100151331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1528432821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985968283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4174756836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3950765647"/>
                    </a:ext>
                  </a:extLst>
                </a:gridCol>
              </a:tblGrid>
              <a:tr h="5951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编号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8EF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58445" algn="ctr"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TG-400</a:t>
                      </a:r>
                      <a:endParaRPr lang="zh-CN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8EF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57810" algn="ctr"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TG-600</a:t>
                      </a:r>
                      <a:endParaRPr lang="zh-CN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8EF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57175" algn="ctr"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TG-800</a:t>
                      </a:r>
                      <a:endParaRPr lang="zh-CN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8EF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55905" algn="ctr"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TG-1200</a:t>
                      </a:r>
                      <a:endParaRPr lang="zh-CN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8E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565280"/>
                  </a:ext>
                </a:extLst>
              </a:tr>
              <a:tr h="5579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颜色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83185" algn="ctr"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蓝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色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84455" algn="ctr"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蓝色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31445" marR="126365" algn="ctr" defTabSz="914400" rtl="0" eaLnBrk="1" latinLnBrk="0" hangingPunct="1"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灰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⾊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31445" marR="126365" algn="ctr"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灰色</a:t>
                      </a:r>
                      <a:endParaRPr lang="zh-CN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7422525"/>
                  </a:ext>
                </a:extLst>
              </a:tr>
              <a:tr h="5579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8796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密度 </a:t>
                      </a: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(g/cm</a:t>
                      </a:r>
                      <a:r>
                        <a:rPr kumimoji="0" lang="en-US" altLang="zh-CN" sz="14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6350" algn="ctr"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2.6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7620" algn="ctr"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2.9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8890" algn="ctr"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3.1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31445" marR="135890" algn="ctr"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3.1</a:t>
                      </a:r>
                      <a:endParaRPr lang="zh-CN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5660948"/>
                  </a:ext>
                </a:extLst>
              </a:tr>
              <a:tr h="5579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6096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导热系数 </a:t>
                      </a:r>
                      <a:r>
                        <a:rPr kumimoji="0" lang="en-US" altLang="zh-CN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(W/(</a:t>
                      </a:r>
                      <a:r>
                        <a:rPr kumimoji="0" lang="en-US" altLang="zh-CN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m·K</a:t>
                      </a:r>
                      <a:r>
                        <a:rPr kumimoji="0" lang="en-US" altLang="zh-CN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95885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97155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zh-CN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4615" marR="97790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</a:t>
                      </a:r>
                      <a:endParaRPr lang="zh-CN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28905" marR="135890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</a:t>
                      </a:r>
                      <a:endParaRPr lang="zh-CN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1527845"/>
                  </a:ext>
                </a:extLst>
              </a:tr>
              <a:tr h="5579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2446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工作温度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℃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93345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-40~150</a:t>
                      </a:r>
                      <a:endParaRPr lang="zh-CN" alt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93345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-40~150</a:t>
                      </a:r>
                      <a:endParaRPr lang="zh-CN" alt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93345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-40~150</a:t>
                      </a:r>
                      <a:endParaRPr lang="zh-CN" alt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2446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-40~150</a:t>
                      </a:r>
                      <a:endParaRPr lang="zh-CN" alt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2657059"/>
                  </a:ext>
                </a:extLst>
              </a:tr>
              <a:tr h="5579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挤出速率 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g/min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94615"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400</a:t>
                      </a:r>
                      <a:endParaRPr lang="zh-CN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95250"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200</a:t>
                      </a:r>
                      <a:endParaRPr lang="zh-CN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95250"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80</a:t>
                      </a: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100</a:t>
                      </a:r>
                      <a:endParaRPr lang="zh-CN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31445" marR="135890"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50</a:t>
                      </a:r>
                      <a:endParaRPr lang="zh-CN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7849835"/>
                  </a:ext>
                </a:extLst>
              </a:tr>
              <a:tr h="5579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绝缘击穿强度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Kv/mm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94615"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＞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94615"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＞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zh-CN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94615"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＞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zh-CN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＞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zh-CN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8499013"/>
                  </a:ext>
                </a:extLst>
              </a:tr>
              <a:tr h="5579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体积电阻率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Ω.cm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28270" marR="135890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400" b="0" kern="12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</a:t>
                      </a:r>
                      <a:endParaRPr lang="zh-CN" altLang="zh-CN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28270" marR="135890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400" b="0" kern="12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</a:t>
                      </a:r>
                      <a:endParaRPr lang="zh-CN" altLang="zh-CN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28270" marR="135890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400" b="0" kern="12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</a:t>
                      </a:r>
                      <a:endParaRPr lang="zh-CN" altLang="zh-CN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400" b="0" kern="12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</a:t>
                      </a:r>
                      <a:endParaRPr lang="zh-CN" altLang="zh-CN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2252498"/>
                  </a:ext>
                </a:extLst>
              </a:tr>
              <a:tr h="5579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阻燃等级</a:t>
                      </a: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(UL-94)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kern="0" dirty="0"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V-0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88900" marR="97790"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V0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87630" marR="97790"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V0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31445" marR="122555"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V0</a:t>
                      </a:r>
                      <a:endParaRPr lang="zh-CN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3250549"/>
                  </a:ext>
                </a:extLst>
              </a:tr>
              <a:tr h="557943">
                <a:tc>
                  <a:txBody>
                    <a:bodyPr/>
                    <a:lstStyle/>
                    <a:p>
                      <a:pPr marL="12446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小分子硅氧烷析出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(D4-D20)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4460"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＜</a:t>
                      </a: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100ppm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446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＜</a:t>
                      </a: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100ppm</a:t>
                      </a:r>
                      <a:endParaRPr kumimoji="0" lang="zh-CN" altLang="zh-C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446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＜</a:t>
                      </a: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100ppm</a:t>
                      </a:r>
                      <a:endParaRPr kumimoji="0" lang="zh-CN" altLang="zh-C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446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＜</a:t>
                      </a: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100ppm</a:t>
                      </a:r>
                      <a:endParaRPr kumimoji="0" lang="zh-CN" altLang="zh-C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16609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1922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87488D0-C1EA-4277-5E20-8FCB49AEF2EC}"/>
              </a:ext>
            </a:extLst>
          </p:cNvPr>
          <p:cNvSpPr/>
          <p:nvPr/>
        </p:nvSpPr>
        <p:spPr>
          <a:xfrm>
            <a:off x="323783" y="262598"/>
            <a:ext cx="3587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产品二：双组份导热凝胶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29F70E6B-BFAB-4B5C-0E6A-8A1959BA4B50}"/>
              </a:ext>
            </a:extLst>
          </p:cNvPr>
          <p:cNvSpPr/>
          <p:nvPr/>
        </p:nvSpPr>
        <p:spPr>
          <a:xfrm>
            <a:off x="6844168" y="3258811"/>
            <a:ext cx="4195572" cy="27767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3BF86EF-BA60-A592-3F44-D67C89F69638}"/>
              </a:ext>
            </a:extLst>
          </p:cNvPr>
          <p:cNvSpPr/>
          <p:nvPr/>
        </p:nvSpPr>
        <p:spPr>
          <a:xfrm>
            <a:off x="6507523" y="2076255"/>
            <a:ext cx="4868863" cy="819150"/>
          </a:xfrm>
          <a:prstGeom prst="rect">
            <a:avLst/>
          </a:prstGeom>
          <a:solidFill>
            <a:srgbClr val="93BFE2">
              <a:lumMod val="20000"/>
              <a:lumOff val="80000"/>
            </a:srgbClr>
          </a:solidFill>
          <a:ln w="12700" cap="flat" cmpd="sng" algn="ctr">
            <a:solidFill>
              <a:srgbClr val="93BFE2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产品应用于缝隙不平整、尺寸不规则的填充，可以常温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24h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固化也可加热快速固化。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A8554C89-66B9-8E1F-7FAF-6EFCA543C954}"/>
              </a:ext>
            </a:extLst>
          </p:cNvPr>
          <p:cNvSpPr/>
          <p:nvPr/>
        </p:nvSpPr>
        <p:spPr>
          <a:xfrm>
            <a:off x="8341879" y="1202531"/>
            <a:ext cx="1200150" cy="544513"/>
          </a:xfrm>
          <a:prstGeom prst="roundRect">
            <a:avLst>
              <a:gd name="adj" fmla="val 5480"/>
            </a:avLst>
          </a:prstGeom>
          <a:solidFill>
            <a:srgbClr val="188EF6"/>
          </a:solidFill>
          <a:ln w="12700" cap="flat" cmpd="sng" algn="ctr">
            <a:solidFill>
              <a:srgbClr val="188EF6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应用特点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C6B85CF-3FAF-6B31-6176-2C9F9BD4DA2F}"/>
              </a:ext>
            </a:extLst>
          </p:cNvPr>
          <p:cNvCxnSpPr/>
          <p:nvPr/>
        </p:nvCxnSpPr>
        <p:spPr>
          <a:xfrm>
            <a:off x="5925319" y="1168053"/>
            <a:ext cx="0" cy="5112000"/>
          </a:xfrm>
          <a:prstGeom prst="line">
            <a:avLst/>
          </a:prstGeom>
          <a:noFill/>
          <a:ln w="19050" cap="flat" cmpd="sng" algn="ctr">
            <a:solidFill>
              <a:srgbClr val="C0D1EA"/>
            </a:solidFill>
            <a:prstDash val="solid"/>
            <a:miter lim="800000"/>
          </a:ln>
          <a:effectLst/>
        </p:spPr>
      </p:cxnSp>
      <p:grpSp>
        <p:nvGrpSpPr>
          <p:cNvPr id="11" name="组合 4">
            <a:extLst>
              <a:ext uri="{FF2B5EF4-FFF2-40B4-BE49-F238E27FC236}">
                <a16:creationId xmlns:a16="http://schemas.microsoft.com/office/drawing/2014/main" id="{3BA762B6-08BC-74FF-773C-3022B6F75807}"/>
              </a:ext>
            </a:extLst>
          </p:cNvPr>
          <p:cNvGrpSpPr>
            <a:grpSpLocks/>
          </p:cNvGrpSpPr>
          <p:nvPr/>
        </p:nvGrpSpPr>
        <p:grpSpPr bwMode="auto">
          <a:xfrm>
            <a:off x="596727" y="5488533"/>
            <a:ext cx="5011738" cy="661987"/>
            <a:chOff x="715807" y="5864334"/>
            <a:chExt cx="5011620" cy="662459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961F8A47-CFED-2790-0676-375E8CD547E2}"/>
                </a:ext>
              </a:extLst>
            </p:cNvPr>
            <p:cNvSpPr/>
            <p:nvPr/>
          </p:nvSpPr>
          <p:spPr>
            <a:xfrm>
              <a:off x="715807" y="5933752"/>
              <a:ext cx="591926" cy="591926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gradFill>
                <a:gsLst>
                  <a:gs pos="0">
                    <a:srgbClr val="005DA9">
                      <a:lumMod val="5000"/>
                      <a:lumOff val="95000"/>
                    </a:srgbClr>
                  </a:gs>
                  <a:gs pos="74000">
                    <a:srgbClr val="005DA9">
                      <a:lumMod val="45000"/>
                      <a:lumOff val="55000"/>
                    </a:srgbClr>
                  </a:gs>
                  <a:gs pos="83000">
                    <a:srgbClr val="005DA9">
                      <a:lumMod val="45000"/>
                      <a:lumOff val="55000"/>
                    </a:srgbClr>
                  </a:gs>
                  <a:gs pos="100000">
                    <a:srgbClr val="005DA9">
                      <a:lumMod val="30000"/>
                      <a:lumOff val="70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导热</a:t>
              </a: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DAF735DE-3FB6-545B-BC7A-637D7E5EA69E}"/>
                </a:ext>
              </a:extLst>
            </p:cNvPr>
            <p:cNvSpPr/>
            <p:nvPr/>
          </p:nvSpPr>
          <p:spPr>
            <a:xfrm>
              <a:off x="1564474" y="5933752"/>
              <a:ext cx="591926" cy="591926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gradFill>
                <a:gsLst>
                  <a:gs pos="0">
                    <a:srgbClr val="005DA9">
                      <a:lumMod val="5000"/>
                      <a:lumOff val="95000"/>
                    </a:srgbClr>
                  </a:gs>
                  <a:gs pos="74000">
                    <a:srgbClr val="005DA9">
                      <a:lumMod val="45000"/>
                      <a:lumOff val="55000"/>
                    </a:srgbClr>
                  </a:gs>
                  <a:gs pos="83000">
                    <a:srgbClr val="005DA9">
                      <a:lumMod val="45000"/>
                      <a:lumOff val="55000"/>
                    </a:srgbClr>
                  </a:gs>
                  <a:gs pos="100000">
                    <a:srgbClr val="005DA9">
                      <a:lumMod val="30000"/>
                      <a:lumOff val="70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阻燃</a:t>
              </a:r>
            </a:p>
          </p:txBody>
        </p:sp>
        <p:grpSp>
          <p:nvGrpSpPr>
            <p:cNvPr id="14" name="组合 34">
              <a:extLst>
                <a:ext uri="{FF2B5EF4-FFF2-40B4-BE49-F238E27FC236}">
                  <a16:creationId xmlns:a16="http://schemas.microsoft.com/office/drawing/2014/main" id="{CD0B4498-E4A9-3F70-8EAC-C3B9C6F25F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60007" y="5879347"/>
              <a:ext cx="743477" cy="646331"/>
              <a:chOff x="7419562" y="5305713"/>
              <a:chExt cx="743477" cy="646331"/>
            </a:xfrm>
          </p:grpSpPr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A56C5708-53B6-2A33-AE63-6C5EE356EB8B}"/>
                  </a:ext>
                </a:extLst>
              </p:cNvPr>
              <p:cNvSpPr/>
              <p:nvPr/>
            </p:nvSpPr>
            <p:spPr>
              <a:xfrm>
                <a:off x="7495338" y="5360118"/>
                <a:ext cx="591926" cy="591926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gradFill>
                  <a:gsLst>
                    <a:gs pos="0">
                      <a:srgbClr val="005DA9">
                        <a:lumMod val="5000"/>
                        <a:lumOff val="95000"/>
                      </a:srgbClr>
                    </a:gs>
                    <a:gs pos="74000">
                      <a:srgbClr val="005DA9">
                        <a:lumMod val="45000"/>
                        <a:lumOff val="55000"/>
                      </a:srgbClr>
                    </a:gs>
                    <a:gs pos="83000">
                      <a:srgbClr val="005DA9">
                        <a:lumMod val="45000"/>
                        <a:lumOff val="55000"/>
                      </a:srgbClr>
                    </a:gs>
                    <a:gs pos="100000">
                      <a:srgbClr val="005DA9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C3807585-3BED-95ED-6FEA-504E3A0E1D78}"/>
                  </a:ext>
                </a:extLst>
              </p:cNvPr>
              <p:cNvSpPr txBox="1"/>
              <p:nvPr/>
            </p:nvSpPr>
            <p:spPr>
              <a:xfrm>
                <a:off x="7419973" y="5304997"/>
                <a:ext cx="742932" cy="64657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触变性</a:t>
                </a:r>
              </a:p>
            </p:txBody>
          </p:sp>
        </p:grpSp>
        <p:grpSp>
          <p:nvGrpSpPr>
            <p:cNvPr id="15" name="组合 37">
              <a:extLst>
                <a:ext uri="{FF2B5EF4-FFF2-40B4-BE49-F238E27FC236}">
                  <a16:creationId xmlns:a16="http://schemas.microsoft.com/office/drawing/2014/main" id="{3B256B9C-A915-E83E-FFCF-330415516A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25026" y="5871283"/>
              <a:ext cx="743477" cy="654395"/>
              <a:chOff x="3355942" y="5847507"/>
              <a:chExt cx="743477" cy="654395"/>
            </a:xfrm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5B1BB366-0C99-68B7-EF07-641AEF828ABC}"/>
                  </a:ext>
                </a:extLst>
              </p:cNvPr>
              <p:cNvSpPr/>
              <p:nvPr/>
            </p:nvSpPr>
            <p:spPr>
              <a:xfrm>
                <a:off x="3431717" y="5909976"/>
                <a:ext cx="591926" cy="591926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gradFill>
                  <a:gsLst>
                    <a:gs pos="0">
                      <a:srgbClr val="005DA9">
                        <a:lumMod val="5000"/>
                        <a:lumOff val="95000"/>
                      </a:srgbClr>
                    </a:gs>
                    <a:gs pos="74000">
                      <a:srgbClr val="005DA9">
                        <a:lumMod val="45000"/>
                        <a:lumOff val="55000"/>
                      </a:srgbClr>
                    </a:gs>
                    <a:gs pos="83000">
                      <a:srgbClr val="005DA9">
                        <a:lumMod val="45000"/>
                        <a:lumOff val="55000"/>
                      </a:srgbClr>
                    </a:gs>
                    <a:gs pos="100000">
                      <a:srgbClr val="005DA9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2EB694F-3D2A-C7F8-75F7-B5CC0DD94570}"/>
                  </a:ext>
                </a:extLst>
              </p:cNvPr>
              <p:cNvSpPr txBox="1"/>
              <p:nvPr/>
            </p:nvSpPr>
            <p:spPr>
              <a:xfrm>
                <a:off x="3356502" y="5846913"/>
                <a:ext cx="742932" cy="64657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低</a:t>
                </a:r>
                <a:endPara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应力</a:t>
                </a:r>
              </a:p>
            </p:txBody>
          </p:sp>
        </p:grpSp>
        <p:grpSp>
          <p:nvGrpSpPr>
            <p:cNvPr id="16" name="组合 40">
              <a:extLst>
                <a:ext uri="{FF2B5EF4-FFF2-40B4-BE49-F238E27FC236}">
                  <a16:creationId xmlns:a16="http://schemas.microsoft.com/office/drawing/2014/main" id="{0A2913AE-9A21-9115-1CDA-D2522CA4BC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96055" y="5872398"/>
              <a:ext cx="743477" cy="654395"/>
              <a:chOff x="3355942" y="5847507"/>
              <a:chExt cx="743477" cy="654395"/>
            </a:xfrm>
          </p:grpSpPr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340FBCCF-2F61-9A6D-30A4-DECE92514362}"/>
                  </a:ext>
                </a:extLst>
              </p:cNvPr>
              <p:cNvSpPr/>
              <p:nvPr/>
            </p:nvSpPr>
            <p:spPr>
              <a:xfrm>
                <a:off x="3431717" y="5909976"/>
                <a:ext cx="591926" cy="591926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gradFill>
                  <a:gsLst>
                    <a:gs pos="0">
                      <a:srgbClr val="005DA9">
                        <a:lumMod val="5000"/>
                        <a:lumOff val="95000"/>
                      </a:srgbClr>
                    </a:gs>
                    <a:gs pos="74000">
                      <a:srgbClr val="005DA9">
                        <a:lumMod val="45000"/>
                        <a:lumOff val="55000"/>
                      </a:srgbClr>
                    </a:gs>
                    <a:gs pos="83000">
                      <a:srgbClr val="005DA9">
                        <a:lumMod val="45000"/>
                        <a:lumOff val="55000"/>
                      </a:srgbClr>
                    </a:gs>
                    <a:gs pos="100000">
                      <a:srgbClr val="005DA9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B5BFEB5-A7F7-147C-D731-FB87E487C9DD}"/>
                  </a:ext>
                </a:extLst>
              </p:cNvPr>
              <p:cNvSpPr txBox="1"/>
              <p:nvPr/>
            </p:nvSpPr>
            <p:spPr>
              <a:xfrm>
                <a:off x="3355402" y="5847386"/>
                <a:ext cx="744519" cy="64657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稳定性</a:t>
                </a:r>
              </a:p>
            </p:txBody>
          </p:sp>
        </p:grpSp>
        <p:grpSp>
          <p:nvGrpSpPr>
            <p:cNvPr id="17" name="组合 62">
              <a:extLst>
                <a:ext uri="{FF2B5EF4-FFF2-40B4-BE49-F238E27FC236}">
                  <a16:creationId xmlns:a16="http://schemas.microsoft.com/office/drawing/2014/main" id="{1A70D7EA-C363-D537-931D-5A027A27BC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83950" y="5864334"/>
              <a:ext cx="743477" cy="654395"/>
              <a:chOff x="3355942" y="5847507"/>
              <a:chExt cx="743477" cy="654395"/>
            </a:xfrm>
          </p:grpSpPr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BA45DA32-1576-6CD0-2BCD-3BAB344A4775}"/>
                  </a:ext>
                </a:extLst>
              </p:cNvPr>
              <p:cNvSpPr/>
              <p:nvPr/>
            </p:nvSpPr>
            <p:spPr>
              <a:xfrm>
                <a:off x="3431717" y="5909976"/>
                <a:ext cx="591926" cy="591926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gradFill>
                  <a:gsLst>
                    <a:gs pos="0">
                      <a:srgbClr val="005DA9">
                        <a:lumMod val="5000"/>
                        <a:lumOff val="95000"/>
                      </a:srgbClr>
                    </a:gs>
                    <a:gs pos="74000">
                      <a:srgbClr val="005DA9">
                        <a:lumMod val="45000"/>
                        <a:lumOff val="55000"/>
                      </a:srgbClr>
                    </a:gs>
                    <a:gs pos="83000">
                      <a:srgbClr val="005DA9">
                        <a:lumMod val="45000"/>
                        <a:lumOff val="55000"/>
                      </a:srgbClr>
                    </a:gs>
                    <a:gs pos="100000">
                      <a:srgbClr val="005DA9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highlight>
                    <a:srgbClr val="FFFF00"/>
                  </a:highlight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1CBA902-2754-27FD-94A0-FEA0747F0AB6}"/>
                  </a:ext>
                </a:extLst>
              </p:cNvPr>
              <p:cNvSpPr txBox="1"/>
              <p:nvPr/>
            </p:nvSpPr>
            <p:spPr>
              <a:xfrm>
                <a:off x="3356487" y="5847507"/>
                <a:ext cx="742932" cy="64657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易</a:t>
                </a:r>
                <a:endPara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返修</a:t>
                </a:r>
              </a:p>
            </p:txBody>
          </p:sp>
        </p:grp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7B2D0B29-9BA3-82D9-95AC-D0E77092C6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65" y="1240061"/>
            <a:ext cx="5220000" cy="3915001"/>
          </a:xfrm>
          <a:prstGeom prst="rect">
            <a:avLst/>
          </a:prstGeom>
        </p:spPr>
      </p:pic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8D828701-198E-E3A4-D1EC-8BF473BA56C8}"/>
              </a:ext>
            </a:extLst>
          </p:cNvPr>
          <p:cNvCxnSpPr/>
          <p:nvPr/>
        </p:nvCxnSpPr>
        <p:spPr>
          <a:xfrm>
            <a:off x="408863" y="771787"/>
            <a:ext cx="1244953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1885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8668BEE5-A2A1-E316-3705-2C24FC1F3127}"/>
              </a:ext>
            </a:extLst>
          </p:cNvPr>
          <p:cNvSpPr/>
          <p:nvPr/>
        </p:nvSpPr>
        <p:spPr>
          <a:xfrm>
            <a:off x="323783" y="262598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技术参数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6FADA0A9-33FC-D8CF-3594-994B609B1A1F}"/>
              </a:ext>
            </a:extLst>
          </p:cNvPr>
          <p:cNvGraphicFramePr>
            <a:graphicFrameLocks noGrp="1"/>
          </p:cNvGraphicFramePr>
          <p:nvPr/>
        </p:nvGraphicFramePr>
        <p:xfrm>
          <a:off x="682814" y="884492"/>
          <a:ext cx="11493122" cy="5760000"/>
        </p:xfrm>
        <a:graphic>
          <a:graphicData uri="http://schemas.openxmlformats.org/drawingml/2006/table">
            <a:tbl>
              <a:tblPr firstRow="1" bandRow="1"/>
              <a:tblGrid>
                <a:gridCol w="2578209">
                  <a:extLst>
                    <a:ext uri="{9D8B030D-6E8A-4147-A177-3AD203B41FA5}">
                      <a16:colId xmlns:a16="http://schemas.microsoft.com/office/drawing/2014/main" val="1100151331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378447194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1528432821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985968283"/>
                    </a:ext>
                  </a:extLst>
                </a:gridCol>
                <a:gridCol w="2290177">
                  <a:extLst>
                    <a:ext uri="{9D8B030D-6E8A-4147-A177-3AD203B41FA5}">
                      <a16:colId xmlns:a16="http://schemas.microsoft.com/office/drawing/2014/main" val="4174756836"/>
                    </a:ext>
                  </a:extLst>
                </a:gridCol>
              </a:tblGrid>
              <a:tr h="576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编号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8EF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TGt-200</a:t>
                      </a:r>
                      <a:endParaRPr lang="zh-CN" altLang="en-US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8EF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TGt-400</a:t>
                      </a:r>
                      <a:endParaRPr lang="zh-CN" altLang="en-US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8EF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TGt-800</a:t>
                      </a:r>
                      <a:endParaRPr lang="zh-CN" altLang="en-US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8EF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TGt-1000</a:t>
                      </a:r>
                      <a:endParaRPr lang="zh-CN" altLang="en-US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8E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565280"/>
                  </a:ext>
                </a:extLst>
              </a:tr>
              <a:tr h="43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颜色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83185" algn="ctr"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zh-CN" alt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蓝色</a:t>
                      </a: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/B</a:t>
                      </a:r>
                      <a:r>
                        <a:rPr lang="zh-CN" alt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白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色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83185" algn="ctr"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zh-CN" alt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蓝色</a:t>
                      </a: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/B</a:t>
                      </a:r>
                      <a:r>
                        <a:rPr lang="zh-CN" alt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白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色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84455" algn="ctr"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zh-CN" alt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灰色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/B</a:t>
                      </a:r>
                      <a:r>
                        <a:rPr lang="zh-CN" alt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白色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84455" algn="ctr"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zh-CN" alt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灰</a:t>
                      </a: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色/B</a:t>
                      </a:r>
                      <a:r>
                        <a:rPr lang="zh-CN" alt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白色</a:t>
                      </a:r>
                      <a:endParaRPr lang="zh-CN" alt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7422525"/>
                  </a:ext>
                </a:extLst>
              </a:tr>
              <a:tr h="43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粘度 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(A/B) (</a:t>
                      </a: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Pa.s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90170" algn="ctr"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260/230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90170" algn="ctr"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260/230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91440" algn="ctr"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320/290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92710" algn="ctr"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500/480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7133435"/>
                  </a:ext>
                </a:extLst>
              </a:tr>
              <a:tr h="43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8796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密度 </a:t>
                      </a: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g/cm</a:t>
                      </a:r>
                      <a:r>
                        <a:rPr kumimoji="0" lang="en-US" altLang="zh-CN" sz="14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6350" algn="ctr"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2.1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6350" algn="ctr"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2.8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7620" algn="ctr"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3.0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8890" algn="ctr"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3.1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5660948"/>
                  </a:ext>
                </a:extLst>
              </a:tr>
              <a:tr h="43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操作时间 </a:t>
                      </a: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min @25</a:t>
                      </a:r>
                      <a:r>
                        <a:rPr lang="zh-CN" alt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℃</a:t>
                      </a:r>
                      <a:endParaRPr lang="zh-CN" alt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6350" algn="ctr"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30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6350" algn="ctr"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30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7620" algn="ctr"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30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8890" algn="ctr"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35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2499524"/>
                  </a:ext>
                </a:extLst>
              </a:tr>
              <a:tr h="43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12185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固化期 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h </a:t>
                      </a: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@25</a:t>
                      </a:r>
                      <a:r>
                        <a:rPr lang="zh-CN" alt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℃</a:t>
                      </a:r>
                      <a:endParaRPr lang="zh-CN" alt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0170" marR="97790"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24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0170" marR="97790"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24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88900" marR="97790"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24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87630" marR="97790"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24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152784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12185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固化时间 </a:t>
                      </a: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min @100</a:t>
                      </a:r>
                      <a:r>
                        <a:rPr lang="zh-CN" alt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℃</a:t>
                      </a:r>
                      <a:endParaRPr lang="zh-CN" alt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0170" marR="97790"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0170" marR="9779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</a:t>
                      </a:r>
                      <a:endParaRPr kumimoji="0" lang="zh-CN" altLang="zh-C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0170" marR="9779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</a:t>
                      </a:r>
                      <a:endParaRPr kumimoji="0" lang="zh-CN" altLang="zh-C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0170" marR="9779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</a:t>
                      </a:r>
                      <a:endParaRPr kumimoji="0" lang="zh-CN" altLang="zh-C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9037143"/>
                  </a:ext>
                </a:extLst>
              </a:tr>
              <a:tr h="43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固化后硬度 </a:t>
                      </a: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Shore 00</a:t>
                      </a:r>
                      <a:endParaRPr kumimoji="0" lang="zh-CN" altLang="zh-C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95885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50±10</a:t>
                      </a:r>
                      <a:endParaRPr lang="zh-CN" sz="1400" b="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9588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50±10</a:t>
                      </a:r>
                      <a:endParaRPr lang="zh-CN" altLang="zh-CN" sz="1400" b="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9715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50±10</a:t>
                      </a:r>
                      <a:endParaRPr lang="zh-CN" altLang="zh-CN" sz="1400" b="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4615" marR="9779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70±10</a:t>
                      </a:r>
                      <a:endParaRPr lang="zh-CN" altLang="zh-CN" sz="1400" b="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8069651"/>
                  </a:ext>
                </a:extLst>
              </a:tr>
              <a:tr h="43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6096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导热系数 </a:t>
                      </a:r>
                      <a:r>
                        <a:rPr lang="en-US" altLang="zh-CN" sz="1400" b="1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altLang="zh-CN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W/(</a:t>
                      </a:r>
                      <a:r>
                        <a:rPr kumimoji="0" lang="en-US" altLang="zh-CN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m·K</a:t>
                      </a:r>
                      <a:r>
                        <a:rPr kumimoji="0" lang="en-US" altLang="zh-CN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95885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2.0</a:t>
                      </a:r>
                      <a:endParaRPr lang="zh-CN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95885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4.0</a:t>
                      </a:r>
                      <a:endParaRPr lang="zh-CN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97155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6.0</a:t>
                      </a:r>
                      <a:endParaRPr lang="zh-CN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4615" marR="97790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10.0</a:t>
                      </a:r>
                      <a:endParaRPr lang="zh-CN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2657059"/>
                  </a:ext>
                </a:extLst>
              </a:tr>
              <a:tr h="43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绝缘击穿强度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Kv/mm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94615"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＞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9461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＞</a:t>
                      </a: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</a:t>
                      </a:r>
                      <a:endParaRPr kumimoji="0" lang="zh-CN" altLang="zh-C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9461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＞</a:t>
                      </a: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</a:t>
                      </a:r>
                      <a:endParaRPr kumimoji="0" lang="zh-CN" altLang="zh-C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9461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＞</a:t>
                      </a: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</a:t>
                      </a:r>
                      <a:endParaRPr kumimoji="0" lang="zh-CN" altLang="zh-C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1152083"/>
                  </a:ext>
                </a:extLst>
              </a:tr>
              <a:tr h="43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体积电阻率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Ω.cm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28270" marR="135890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400" b="0" kern="12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</a:t>
                      </a:r>
                      <a:endParaRPr lang="zh-CN" altLang="zh-CN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28270" marR="135890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400" b="0" kern="12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</a:t>
                      </a:r>
                      <a:endParaRPr lang="zh-CN" altLang="zh-CN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28270" marR="135890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400" b="0" kern="12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</a:t>
                      </a:r>
                      <a:endParaRPr lang="zh-CN" altLang="zh-CN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28270" marR="135890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400" b="0" kern="12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</a:t>
                      </a:r>
                      <a:endParaRPr lang="zh-CN" altLang="zh-CN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9710525"/>
                  </a:ext>
                </a:extLst>
              </a:tr>
              <a:tr h="43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2446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工作温度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℃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93345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-40~150</a:t>
                      </a:r>
                      <a:endParaRPr lang="zh-CN" alt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93345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-40~150</a:t>
                      </a:r>
                      <a:endParaRPr lang="zh-CN" alt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93345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-40~150</a:t>
                      </a:r>
                      <a:endParaRPr lang="zh-CN" alt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93345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-40~150</a:t>
                      </a:r>
                      <a:endParaRPr lang="zh-CN" alt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784983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12446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小分子硅氧烷析出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(D4-D20)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4460"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＜</a:t>
                      </a: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100ppm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446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＜</a:t>
                      </a: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100ppm</a:t>
                      </a:r>
                      <a:endParaRPr kumimoji="0" lang="zh-CN" altLang="zh-C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446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＜</a:t>
                      </a: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100ppm</a:t>
                      </a:r>
                      <a:endParaRPr kumimoji="0" lang="zh-CN" altLang="zh-C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446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＜</a:t>
                      </a: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100ppm</a:t>
                      </a:r>
                      <a:endParaRPr kumimoji="0" lang="zh-CN" altLang="zh-C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8661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33290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87488D0-C1EA-4277-5E20-8FCB49AEF2EC}"/>
              </a:ext>
            </a:extLst>
          </p:cNvPr>
          <p:cNvSpPr/>
          <p:nvPr/>
        </p:nvSpPr>
        <p:spPr>
          <a:xfrm>
            <a:off x="323783" y="262598"/>
            <a:ext cx="2969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产品三：导热灌封胶</a:t>
            </a:r>
          </a:p>
        </p:txBody>
      </p:sp>
      <p:grpSp>
        <p:nvGrpSpPr>
          <p:cNvPr id="2" name="组合 5">
            <a:extLst>
              <a:ext uri="{FF2B5EF4-FFF2-40B4-BE49-F238E27FC236}">
                <a16:creationId xmlns:a16="http://schemas.microsoft.com/office/drawing/2014/main" id="{F2801AB7-E475-1DAA-77EC-BB13A9F6B161}"/>
              </a:ext>
            </a:extLst>
          </p:cNvPr>
          <p:cNvGrpSpPr>
            <a:grpSpLocks/>
          </p:cNvGrpSpPr>
          <p:nvPr/>
        </p:nvGrpSpPr>
        <p:grpSpPr bwMode="auto">
          <a:xfrm>
            <a:off x="164679" y="5740138"/>
            <a:ext cx="5891213" cy="720725"/>
            <a:chOff x="44844" y="5855571"/>
            <a:chExt cx="5891211" cy="720453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DDF127DC-4AC3-E9CD-9ED0-577CC6816C7D}"/>
                </a:ext>
              </a:extLst>
            </p:cNvPr>
            <p:cNvSpPr/>
            <p:nvPr/>
          </p:nvSpPr>
          <p:spPr>
            <a:xfrm>
              <a:off x="44844" y="5921759"/>
              <a:ext cx="591926" cy="591926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gradFill>
                <a:gsLst>
                  <a:gs pos="0">
                    <a:srgbClr val="005DA9">
                      <a:lumMod val="5000"/>
                      <a:lumOff val="95000"/>
                    </a:srgbClr>
                  </a:gs>
                  <a:gs pos="74000">
                    <a:srgbClr val="005DA9">
                      <a:lumMod val="45000"/>
                      <a:lumOff val="55000"/>
                    </a:srgbClr>
                  </a:gs>
                  <a:gs pos="83000">
                    <a:srgbClr val="005DA9">
                      <a:lumMod val="45000"/>
                      <a:lumOff val="55000"/>
                    </a:srgbClr>
                  </a:gs>
                  <a:gs pos="100000">
                    <a:srgbClr val="005DA9">
                      <a:lumMod val="30000"/>
                      <a:lumOff val="70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导热</a:t>
              </a: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0E5B08D9-8E7A-8FD4-8B2D-88F817165BB0}"/>
                </a:ext>
              </a:extLst>
            </p:cNvPr>
            <p:cNvSpPr/>
            <p:nvPr/>
          </p:nvSpPr>
          <p:spPr>
            <a:xfrm>
              <a:off x="771306" y="5918040"/>
              <a:ext cx="591926" cy="591926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gradFill>
                <a:gsLst>
                  <a:gs pos="0">
                    <a:srgbClr val="005DA9">
                      <a:lumMod val="5000"/>
                      <a:lumOff val="95000"/>
                    </a:srgbClr>
                  </a:gs>
                  <a:gs pos="74000">
                    <a:srgbClr val="005DA9">
                      <a:lumMod val="45000"/>
                      <a:lumOff val="55000"/>
                    </a:srgbClr>
                  </a:gs>
                  <a:gs pos="83000">
                    <a:srgbClr val="005DA9">
                      <a:lumMod val="45000"/>
                      <a:lumOff val="55000"/>
                    </a:srgbClr>
                  </a:gs>
                  <a:gs pos="100000">
                    <a:srgbClr val="005DA9">
                      <a:lumMod val="30000"/>
                      <a:lumOff val="70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阻燃</a:t>
              </a:r>
            </a:p>
          </p:txBody>
        </p:sp>
        <p:grpSp>
          <p:nvGrpSpPr>
            <p:cNvPr id="7" name="组合 28">
              <a:extLst>
                <a:ext uri="{FF2B5EF4-FFF2-40B4-BE49-F238E27FC236}">
                  <a16:creationId xmlns:a16="http://schemas.microsoft.com/office/drawing/2014/main" id="{FCB51144-101E-4919-7CA3-F3A18C37AB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2549" y="5866974"/>
              <a:ext cx="743477" cy="646331"/>
              <a:chOff x="7419562" y="5305713"/>
              <a:chExt cx="743477" cy="646331"/>
            </a:xfrm>
          </p:grpSpPr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99DE109B-9BA3-30EA-3142-E3A457D8F3D5}"/>
                  </a:ext>
                </a:extLst>
              </p:cNvPr>
              <p:cNvSpPr/>
              <p:nvPr/>
            </p:nvSpPr>
            <p:spPr>
              <a:xfrm>
                <a:off x="7495338" y="5360118"/>
                <a:ext cx="591926" cy="591926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gradFill>
                  <a:gsLst>
                    <a:gs pos="0">
                      <a:srgbClr val="005DA9">
                        <a:lumMod val="5000"/>
                        <a:lumOff val="95000"/>
                      </a:srgbClr>
                    </a:gs>
                    <a:gs pos="74000">
                      <a:srgbClr val="005DA9">
                        <a:lumMod val="45000"/>
                        <a:lumOff val="55000"/>
                      </a:srgbClr>
                    </a:gs>
                    <a:gs pos="83000">
                      <a:srgbClr val="005DA9">
                        <a:lumMod val="45000"/>
                        <a:lumOff val="55000"/>
                      </a:srgbClr>
                    </a:gs>
                    <a:gs pos="100000">
                      <a:srgbClr val="005DA9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AE30F2B3-D917-8808-7476-3B17136EAE1A}"/>
                  </a:ext>
                </a:extLst>
              </p:cNvPr>
              <p:cNvSpPr txBox="1"/>
              <p:nvPr/>
            </p:nvSpPr>
            <p:spPr>
              <a:xfrm>
                <a:off x="7419970" y="5305419"/>
                <a:ext cx="742950" cy="64586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低</a:t>
                </a:r>
                <a:endPara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应力</a:t>
                </a:r>
              </a:p>
            </p:txBody>
          </p:sp>
        </p:grpSp>
        <p:grpSp>
          <p:nvGrpSpPr>
            <p:cNvPr id="8" name="组合 15">
              <a:extLst>
                <a:ext uri="{FF2B5EF4-FFF2-40B4-BE49-F238E27FC236}">
                  <a16:creationId xmlns:a16="http://schemas.microsoft.com/office/drawing/2014/main" id="{740CDA98-4A40-F08F-CDA6-AC48CC278E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6451" y="5855571"/>
              <a:ext cx="743477" cy="654395"/>
              <a:chOff x="3355942" y="5847507"/>
              <a:chExt cx="743477" cy="654395"/>
            </a:xfrm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FA3FD3D8-313F-052A-9FA9-B19FE2B3A18E}"/>
                  </a:ext>
                </a:extLst>
              </p:cNvPr>
              <p:cNvSpPr/>
              <p:nvPr/>
            </p:nvSpPr>
            <p:spPr>
              <a:xfrm>
                <a:off x="3431717" y="5909976"/>
                <a:ext cx="591926" cy="591926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gradFill>
                  <a:gsLst>
                    <a:gs pos="0">
                      <a:srgbClr val="005DA9">
                        <a:lumMod val="5000"/>
                        <a:lumOff val="95000"/>
                      </a:srgbClr>
                    </a:gs>
                    <a:gs pos="74000">
                      <a:srgbClr val="005DA9">
                        <a:lumMod val="45000"/>
                        <a:lumOff val="55000"/>
                      </a:srgbClr>
                    </a:gs>
                    <a:gs pos="83000">
                      <a:srgbClr val="005DA9">
                        <a:lumMod val="45000"/>
                        <a:lumOff val="55000"/>
                      </a:srgbClr>
                    </a:gs>
                    <a:gs pos="100000">
                      <a:srgbClr val="005DA9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A3B52F59-8C6B-25B3-4BB3-E629E7912301}"/>
                  </a:ext>
                </a:extLst>
              </p:cNvPr>
              <p:cNvSpPr txBox="1"/>
              <p:nvPr/>
            </p:nvSpPr>
            <p:spPr>
              <a:xfrm>
                <a:off x="3355397" y="5847507"/>
                <a:ext cx="744537" cy="64586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低</a:t>
                </a:r>
                <a:endPara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密度</a:t>
                </a:r>
              </a:p>
            </p:txBody>
          </p:sp>
        </p:grpSp>
        <p:grpSp>
          <p:nvGrpSpPr>
            <p:cNvPr id="9" name="组合 38">
              <a:extLst>
                <a:ext uri="{FF2B5EF4-FFF2-40B4-BE49-F238E27FC236}">
                  <a16:creationId xmlns:a16="http://schemas.microsoft.com/office/drawing/2014/main" id="{F9DCA762-5D5F-C523-3C0A-1AFD3B389A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49101" y="5909724"/>
              <a:ext cx="743477" cy="654395"/>
              <a:chOff x="3355941" y="5909976"/>
              <a:chExt cx="743477" cy="654395"/>
            </a:xfrm>
          </p:grpSpPr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A3A10808-017A-A5B9-8236-C87AE0D1DA33}"/>
                  </a:ext>
                </a:extLst>
              </p:cNvPr>
              <p:cNvSpPr/>
              <p:nvPr/>
            </p:nvSpPr>
            <p:spPr>
              <a:xfrm>
                <a:off x="3431717" y="5909976"/>
                <a:ext cx="591926" cy="591926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gradFill>
                  <a:gsLst>
                    <a:gs pos="0">
                      <a:srgbClr val="005DA9">
                        <a:lumMod val="5000"/>
                        <a:lumOff val="95000"/>
                      </a:srgbClr>
                    </a:gs>
                    <a:gs pos="74000">
                      <a:srgbClr val="005DA9">
                        <a:lumMod val="45000"/>
                        <a:lumOff val="55000"/>
                      </a:srgbClr>
                    </a:gs>
                    <a:gs pos="83000">
                      <a:srgbClr val="005DA9">
                        <a:lumMod val="45000"/>
                        <a:lumOff val="55000"/>
                      </a:srgbClr>
                    </a:gs>
                    <a:gs pos="100000">
                      <a:srgbClr val="005DA9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2205B85D-58A4-2E77-2ED5-4A9D4B5AF603}"/>
                  </a:ext>
                </a:extLst>
              </p:cNvPr>
              <p:cNvSpPr txBox="1"/>
              <p:nvPr/>
            </p:nvSpPr>
            <p:spPr>
              <a:xfrm>
                <a:off x="3355408" y="5917713"/>
                <a:ext cx="744538" cy="64586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常温固化</a:t>
                </a:r>
              </a:p>
            </p:txBody>
          </p:sp>
        </p:grpSp>
        <p:grpSp>
          <p:nvGrpSpPr>
            <p:cNvPr id="10" name="组合 33">
              <a:extLst>
                <a:ext uri="{FF2B5EF4-FFF2-40B4-BE49-F238E27FC236}">
                  <a16:creationId xmlns:a16="http://schemas.microsoft.com/office/drawing/2014/main" id="{AE7261CD-F1B1-C76B-6A98-5942C0D80D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2031" y="5884963"/>
              <a:ext cx="743477" cy="646331"/>
              <a:chOff x="3355942" y="5875788"/>
              <a:chExt cx="743477" cy="646331"/>
            </a:xfrm>
          </p:grpSpPr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0F70B40B-7120-F760-B9B2-C9631540C465}"/>
                  </a:ext>
                </a:extLst>
              </p:cNvPr>
              <p:cNvSpPr/>
              <p:nvPr/>
            </p:nvSpPr>
            <p:spPr>
              <a:xfrm>
                <a:off x="3431717" y="5909976"/>
                <a:ext cx="591926" cy="591926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gradFill>
                  <a:gsLst>
                    <a:gs pos="0">
                      <a:srgbClr val="005DA9">
                        <a:lumMod val="5000"/>
                        <a:lumOff val="95000"/>
                      </a:srgbClr>
                    </a:gs>
                    <a:gs pos="74000">
                      <a:srgbClr val="005DA9">
                        <a:lumMod val="45000"/>
                        <a:lumOff val="55000"/>
                      </a:srgbClr>
                    </a:gs>
                    <a:gs pos="83000">
                      <a:srgbClr val="005DA9">
                        <a:lumMod val="45000"/>
                        <a:lumOff val="55000"/>
                      </a:srgbClr>
                    </a:gs>
                    <a:gs pos="100000">
                      <a:srgbClr val="005DA9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36A92DD3-00A7-13C7-02E2-9D030D066701}"/>
                  </a:ext>
                </a:extLst>
              </p:cNvPr>
              <p:cNvSpPr txBox="1"/>
              <p:nvPr/>
            </p:nvSpPr>
            <p:spPr>
              <a:xfrm>
                <a:off x="3355942" y="5876548"/>
                <a:ext cx="742950" cy="64586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低</a:t>
                </a:r>
                <a:endPara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粘度</a:t>
                </a:r>
              </a:p>
            </p:txBody>
          </p:sp>
        </p:grpSp>
        <p:grpSp>
          <p:nvGrpSpPr>
            <p:cNvPr id="11" name="组合 37">
              <a:extLst>
                <a:ext uri="{FF2B5EF4-FFF2-40B4-BE49-F238E27FC236}">
                  <a16:creationId xmlns:a16="http://schemas.microsoft.com/office/drawing/2014/main" id="{116F97C9-22F2-5C20-2014-E7ADCED74C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9358" y="5905238"/>
              <a:ext cx="743477" cy="646331"/>
              <a:chOff x="3366102" y="5898307"/>
              <a:chExt cx="743477" cy="646331"/>
            </a:xfrm>
          </p:grpSpPr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C3A54C40-177D-C3B4-035B-DFB03072BA32}"/>
                  </a:ext>
                </a:extLst>
              </p:cNvPr>
              <p:cNvSpPr/>
              <p:nvPr/>
            </p:nvSpPr>
            <p:spPr>
              <a:xfrm>
                <a:off x="3431717" y="5909976"/>
                <a:ext cx="591926" cy="591926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gradFill>
                  <a:gsLst>
                    <a:gs pos="0">
                      <a:srgbClr val="005DA9">
                        <a:lumMod val="5000"/>
                        <a:lumOff val="95000"/>
                      </a:srgbClr>
                    </a:gs>
                    <a:gs pos="74000">
                      <a:srgbClr val="005DA9">
                        <a:lumMod val="45000"/>
                        <a:lumOff val="55000"/>
                      </a:srgbClr>
                    </a:gs>
                    <a:gs pos="83000">
                      <a:srgbClr val="005DA9">
                        <a:lumMod val="45000"/>
                        <a:lumOff val="55000"/>
                      </a:srgbClr>
                    </a:gs>
                    <a:gs pos="100000">
                      <a:srgbClr val="005DA9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31E8C064-08D5-8DB0-93C4-C5E7CB1CA3C1}"/>
                  </a:ext>
                </a:extLst>
              </p:cNvPr>
              <p:cNvSpPr txBox="1"/>
              <p:nvPr/>
            </p:nvSpPr>
            <p:spPr>
              <a:xfrm>
                <a:off x="3366012" y="5897834"/>
                <a:ext cx="742950" cy="64745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稳定性</a:t>
                </a:r>
              </a:p>
            </p:txBody>
          </p:sp>
        </p:grpSp>
        <p:grpSp>
          <p:nvGrpSpPr>
            <p:cNvPr id="12" name="组合 50">
              <a:extLst>
                <a:ext uri="{FF2B5EF4-FFF2-40B4-BE49-F238E27FC236}">
                  <a16:creationId xmlns:a16="http://schemas.microsoft.com/office/drawing/2014/main" id="{AA68FF01-C8C7-7D37-E411-6DCB00E65F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92578" y="5921629"/>
              <a:ext cx="743477" cy="654395"/>
              <a:chOff x="3355941" y="5909976"/>
              <a:chExt cx="743477" cy="654395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63230E56-C1D4-C658-29AD-A6D3FEB99D30}"/>
                  </a:ext>
                </a:extLst>
              </p:cNvPr>
              <p:cNvSpPr/>
              <p:nvPr/>
            </p:nvSpPr>
            <p:spPr>
              <a:xfrm>
                <a:off x="3431717" y="5909976"/>
                <a:ext cx="591926" cy="591926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gradFill>
                  <a:gsLst>
                    <a:gs pos="0">
                      <a:srgbClr val="005DA9">
                        <a:lumMod val="5000"/>
                        <a:lumOff val="95000"/>
                      </a:srgbClr>
                    </a:gs>
                    <a:gs pos="74000">
                      <a:srgbClr val="005DA9">
                        <a:lumMod val="45000"/>
                        <a:lumOff val="55000"/>
                      </a:srgbClr>
                    </a:gs>
                    <a:gs pos="83000">
                      <a:srgbClr val="005DA9">
                        <a:lumMod val="45000"/>
                        <a:lumOff val="55000"/>
                      </a:srgbClr>
                    </a:gs>
                    <a:gs pos="100000">
                      <a:srgbClr val="005DA9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BE73BEC8-AE5F-2D5D-3527-4CD7F0A3B67F}"/>
                  </a:ext>
                </a:extLst>
              </p:cNvPr>
              <p:cNvSpPr txBox="1"/>
              <p:nvPr/>
            </p:nvSpPr>
            <p:spPr>
              <a:xfrm>
                <a:off x="3356468" y="5918503"/>
                <a:ext cx="742950" cy="64586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加热固化</a:t>
                </a:r>
              </a:p>
            </p:txBody>
          </p:sp>
        </p:grpSp>
      </p:grp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9A6E58B9-997C-E163-F676-94376B543EFE}"/>
              </a:ext>
            </a:extLst>
          </p:cNvPr>
          <p:cNvCxnSpPr/>
          <p:nvPr/>
        </p:nvCxnSpPr>
        <p:spPr>
          <a:xfrm>
            <a:off x="6141343" y="1240629"/>
            <a:ext cx="0" cy="5112000"/>
          </a:xfrm>
          <a:prstGeom prst="line">
            <a:avLst/>
          </a:prstGeom>
          <a:noFill/>
          <a:ln w="19050" cap="flat" cmpd="sng" algn="ctr">
            <a:solidFill>
              <a:srgbClr val="C0D1EA"/>
            </a:solidFill>
            <a:prstDash val="solid"/>
            <a:miter lim="800000"/>
          </a:ln>
          <a:effectLst/>
        </p:spPr>
      </p:cxn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5FED2D67-F803-22D3-5001-E76635037D90}"/>
              </a:ext>
            </a:extLst>
          </p:cNvPr>
          <p:cNvSpPr/>
          <p:nvPr/>
        </p:nvSpPr>
        <p:spPr>
          <a:xfrm>
            <a:off x="8543747" y="1326355"/>
            <a:ext cx="1200150" cy="544513"/>
          </a:xfrm>
          <a:prstGeom prst="roundRect">
            <a:avLst>
              <a:gd name="adj" fmla="val 5480"/>
            </a:avLst>
          </a:prstGeom>
          <a:solidFill>
            <a:srgbClr val="188EF6"/>
          </a:solidFill>
          <a:ln w="12700" cap="flat" cmpd="sng" algn="ctr">
            <a:solidFill>
              <a:srgbClr val="188EF6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应用特点</a:t>
            </a: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DAB25F9F-5C7B-972A-6AE5-823E2E3A85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247" y="3400301"/>
            <a:ext cx="4629150" cy="2524125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13BF86EF-BA60-A592-3F44-D67C89F69638}"/>
              </a:ext>
            </a:extLst>
          </p:cNvPr>
          <p:cNvSpPr/>
          <p:nvPr/>
        </p:nvSpPr>
        <p:spPr>
          <a:xfrm>
            <a:off x="6709391" y="2134911"/>
            <a:ext cx="4868863" cy="819150"/>
          </a:xfrm>
          <a:prstGeom prst="rect">
            <a:avLst/>
          </a:prstGeom>
          <a:solidFill>
            <a:srgbClr val="93BFE2">
              <a:lumMod val="20000"/>
              <a:lumOff val="80000"/>
            </a:srgbClr>
          </a:solidFill>
          <a:ln w="12700" cap="flat" cmpd="sng" algn="ctr">
            <a:solidFill>
              <a:srgbClr val="93BFE2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39763" indent="-182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638" indent="-5540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产品适合大面积的灌封，用于整体灌封电路板或元件的槽中，完全将电子元件覆盖。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7B524BC-A0FA-C111-03F1-302975C8C1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79" y="1528093"/>
            <a:ext cx="5256000" cy="3942000"/>
          </a:xfrm>
          <a:prstGeom prst="rect">
            <a:avLst/>
          </a:prstGeom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023E3EBF-A60C-F9A3-E932-09D2CD623E77}"/>
              </a:ext>
            </a:extLst>
          </p:cNvPr>
          <p:cNvCxnSpPr/>
          <p:nvPr/>
        </p:nvCxnSpPr>
        <p:spPr>
          <a:xfrm>
            <a:off x="408863" y="771787"/>
            <a:ext cx="1244953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769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D81628B-A55F-23F3-A282-79AAD3F79602}"/>
              </a:ext>
            </a:extLst>
          </p:cNvPr>
          <p:cNvSpPr/>
          <p:nvPr/>
        </p:nvSpPr>
        <p:spPr>
          <a:xfrm>
            <a:off x="323783" y="262598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技术参数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17B1B63E-CAC9-5F4A-96F4-4168A3A26A36}"/>
              </a:ext>
            </a:extLst>
          </p:cNvPr>
          <p:cNvGraphicFramePr>
            <a:graphicFrameLocks noGrp="1"/>
          </p:cNvGraphicFramePr>
          <p:nvPr/>
        </p:nvGraphicFramePr>
        <p:xfrm>
          <a:off x="740743" y="880021"/>
          <a:ext cx="11377264" cy="5832000"/>
        </p:xfrm>
        <a:graphic>
          <a:graphicData uri="http://schemas.openxmlformats.org/drawingml/2006/table">
            <a:tbl>
              <a:tblPr firstRow="1" bandRow="1"/>
              <a:tblGrid>
                <a:gridCol w="3748940">
                  <a:extLst>
                    <a:ext uri="{9D8B030D-6E8A-4147-A177-3AD203B41FA5}">
                      <a16:colId xmlns:a16="http://schemas.microsoft.com/office/drawing/2014/main" val="1100151331"/>
                    </a:ext>
                  </a:extLst>
                </a:gridCol>
                <a:gridCol w="3360691">
                  <a:extLst>
                    <a:ext uri="{9D8B030D-6E8A-4147-A177-3AD203B41FA5}">
                      <a16:colId xmlns:a16="http://schemas.microsoft.com/office/drawing/2014/main" val="2378447194"/>
                    </a:ext>
                  </a:extLst>
                </a:gridCol>
                <a:gridCol w="4267633">
                  <a:extLst>
                    <a:ext uri="{9D8B030D-6E8A-4147-A177-3AD203B41FA5}">
                      <a16:colId xmlns:a16="http://schemas.microsoft.com/office/drawing/2014/main" val="1528432821"/>
                    </a:ext>
                  </a:extLst>
                </a:gridCol>
              </a:tblGrid>
              <a:tr h="43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项目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8EF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规格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8EF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58445" algn="ctr"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测试标准</a:t>
                      </a:r>
                      <a:endParaRPr lang="zh-CN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8E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56528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材料构成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双</a:t>
                      </a:r>
                      <a:r>
                        <a:rPr lang="zh-CN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组份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742252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A/B</a:t>
                      </a:r>
                      <a:r>
                        <a:rPr lang="zh-CN" altLang="en-US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配比（重量）</a:t>
                      </a:r>
                      <a:endParaRPr lang="zh-CN" sz="1400" b="0" kern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阿里巴巴普惠体 R" panose="0002060004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1:1</a:t>
                      </a:r>
                      <a:endParaRPr lang="zh-CN" sz="1400" b="0" kern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阿里巴巴普惠体 R" panose="0002060004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3439259"/>
                  </a:ext>
                </a:extLst>
              </a:tr>
              <a:tr h="36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操作时间 </a:t>
                      </a: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min @25</a:t>
                      </a:r>
                      <a:r>
                        <a:rPr lang="zh-CN" alt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℃</a:t>
                      </a:r>
                      <a:endParaRPr lang="zh-CN" alt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6350" algn="ctr"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30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kern="0" dirty="0"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80953"/>
                  </a:ext>
                </a:extLst>
              </a:tr>
              <a:tr h="36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12185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固化期 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h </a:t>
                      </a: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@25</a:t>
                      </a:r>
                      <a:r>
                        <a:rPr lang="zh-CN" alt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℃</a:t>
                      </a:r>
                      <a:endParaRPr lang="zh-CN" alt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0170" marR="97790"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altLang="zh-CN" sz="14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</a:t>
                      </a:r>
                      <a:endParaRPr lang="zh-CN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/</a:t>
                      </a:r>
                      <a:endParaRPr kumimoji="0" lang="en-US" altLang="zh-CN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阿里巴巴普惠体 R" panose="0002060004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899859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12185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固化时间 </a:t>
                      </a: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min @100</a:t>
                      </a:r>
                      <a:r>
                        <a:rPr lang="zh-CN" alt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℃</a:t>
                      </a:r>
                      <a:endParaRPr lang="zh-CN" alt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0170" marR="97790"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494132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sz="14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导热系数</a:t>
                      </a:r>
                      <a:r>
                        <a:rPr lang="en-US" sz="14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W/(</a:t>
                      </a:r>
                      <a:r>
                        <a:rPr lang="en-US" sz="1400" b="1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m·K</a:t>
                      </a:r>
                      <a:r>
                        <a:rPr lang="en-US" sz="14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1.0~4.0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ASTM D5470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311751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A/B</a:t>
                      </a:r>
                      <a:r>
                        <a:rPr lang="zh-CN" altLang="en-US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粘度（</a:t>
                      </a:r>
                      <a:r>
                        <a:rPr lang="en-US" altLang="zh-CN" sz="1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mPa.s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）</a:t>
                      </a:r>
                      <a:endParaRPr lang="en-US" sz="1400" b="0" kern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阿里巴巴普惠体 R" panose="0002060004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5000</a:t>
                      </a:r>
                      <a:r>
                        <a:rPr lang="en-US" altLang="zh-CN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-30000</a:t>
                      </a:r>
                      <a:endParaRPr lang="en-US" sz="1400" b="0" kern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阿里巴巴普惠体 R" panose="0002060004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ASTM D2196</a:t>
                      </a:r>
                      <a:endParaRPr lang="en-US" altLang="zh-CN" sz="1400" b="0" kern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阿里巴巴普惠体 R" panose="0002060004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641216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密度</a:t>
                      </a:r>
                      <a:endParaRPr lang="en-US" sz="1400" b="0" kern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阿里巴巴普惠体 R" panose="0002060004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CN" sz="1400" b="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.6</a:t>
                      </a:r>
                      <a:r>
                        <a:rPr lang="en-US" altLang="zh-CN" sz="1400" b="1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en-US" altLang="zh-CN" sz="1400" b="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2.9</a:t>
                      </a:r>
                      <a:endParaRPr lang="en-US" sz="1400" b="0" kern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阿里巴巴普惠体 R" panose="0002060004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ASTM D792</a:t>
                      </a:r>
                      <a:endParaRPr lang="en-US" altLang="zh-CN" sz="1400" b="0" kern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阿里巴巴普惠体 R" panose="0002060004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325469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CN" altLang="en-US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固化性能</a:t>
                      </a:r>
                      <a:endParaRPr lang="en-US" sz="1400" b="0" kern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阿里巴巴普惠体 R" panose="0002060004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1400" b="0" kern="0" dirty="0"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可根据客户需求调整</a:t>
                      </a:r>
                      <a:r>
                        <a:rPr lang="en-US" altLang="zh-CN" sz="1400" b="0" kern="0" dirty="0"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阿里巴巴普惠体 R" panose="0002060004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0" dirty="0"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635815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体积电阻率</a:t>
                      </a:r>
                      <a:r>
                        <a:rPr lang="en-US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ohm.cm</a:t>
                      </a:r>
                      <a:r>
                        <a:rPr lang="en-US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kern="0" dirty="0"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&gt;10</a:t>
                      </a:r>
                      <a:r>
                        <a:rPr lang="en-US" sz="1400" b="0" kern="0" baseline="30000" dirty="0"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13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阿里巴巴普惠体 R" panose="0002060004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ASTM D257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080898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离子含量</a:t>
                      </a:r>
                      <a:r>
                        <a:rPr lang="en-US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ppm</a:t>
                      </a:r>
                      <a:r>
                        <a:rPr lang="en-US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kern="0" dirty="0"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F-,Cl-,Br-</a:t>
                      </a:r>
                      <a:r>
                        <a:rPr lang="zh-CN" sz="1400" b="0" kern="0" dirty="0"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总含量＜</a:t>
                      </a:r>
                      <a:r>
                        <a:rPr lang="en-US" sz="1400" b="0" kern="0" dirty="0"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阿里巴巴普惠体 R" panose="0002060004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kern="0" dirty="0"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412287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阻燃等级</a:t>
                      </a: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(UL-94)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kern="0" dirty="0"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V-0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kern="0" dirty="0"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UL-94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776723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腐蚀性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sz="1400" b="0" kern="0" dirty="0"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对铜、银无腐蚀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kern="0" dirty="0"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973193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击穿强度</a:t>
                      </a:r>
                      <a:r>
                        <a:rPr lang="en-US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(KV/mm)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sz="1400" b="0" kern="0" dirty="0"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≥</a:t>
                      </a:r>
                      <a:r>
                        <a:rPr lang="en-US" sz="1400" b="0" kern="0" dirty="0"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阿里巴巴普惠体 R" panose="0002060004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ASTM D149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88990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使用温度（</a:t>
                      </a: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℃</a:t>
                      </a:r>
                      <a:r>
                        <a:rPr lang="zh-CN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-50~180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7557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6665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87488D0-C1EA-4277-5E20-8FCB49AEF2EC}"/>
              </a:ext>
            </a:extLst>
          </p:cNvPr>
          <p:cNvSpPr/>
          <p:nvPr/>
        </p:nvSpPr>
        <p:spPr>
          <a:xfrm>
            <a:off x="323783" y="262598"/>
            <a:ext cx="56735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产品四：单组分加热固化导热粘合剂</a:t>
            </a: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334CDD2D-212A-E66F-7C2B-72BFAFC18488}"/>
              </a:ext>
            </a:extLst>
          </p:cNvPr>
          <p:cNvCxnSpPr/>
          <p:nvPr/>
        </p:nvCxnSpPr>
        <p:spPr>
          <a:xfrm>
            <a:off x="6141343" y="1202531"/>
            <a:ext cx="0" cy="5112000"/>
          </a:xfrm>
          <a:prstGeom prst="line">
            <a:avLst/>
          </a:prstGeom>
          <a:noFill/>
          <a:ln w="19050" cap="flat" cmpd="sng" algn="ctr">
            <a:solidFill>
              <a:srgbClr val="C0D1EA"/>
            </a:solidFill>
            <a:prstDash val="solid"/>
            <a:miter lim="800000"/>
          </a:ln>
          <a:effectLst/>
        </p:spPr>
      </p:cxn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736FDE9D-0E13-96F1-7F67-D552DE12EC4E}"/>
              </a:ext>
            </a:extLst>
          </p:cNvPr>
          <p:cNvSpPr/>
          <p:nvPr/>
        </p:nvSpPr>
        <p:spPr>
          <a:xfrm>
            <a:off x="8764887" y="1202531"/>
            <a:ext cx="1200150" cy="544513"/>
          </a:xfrm>
          <a:prstGeom prst="roundRect">
            <a:avLst>
              <a:gd name="adj" fmla="val 5480"/>
            </a:avLst>
          </a:prstGeom>
          <a:solidFill>
            <a:srgbClr val="188EF6"/>
          </a:solidFill>
          <a:ln w="12700" cap="flat" cmpd="sng" algn="ctr">
            <a:solidFill>
              <a:srgbClr val="188EF6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应用特点</a:t>
            </a:r>
          </a:p>
        </p:txBody>
      </p:sp>
      <p:grpSp>
        <p:nvGrpSpPr>
          <p:cNvPr id="19" name="组合 31">
            <a:extLst>
              <a:ext uri="{FF2B5EF4-FFF2-40B4-BE49-F238E27FC236}">
                <a16:creationId xmlns:a16="http://schemas.microsoft.com/office/drawing/2014/main" id="{F626FC20-675B-5F3A-7359-BB564723F82D}"/>
              </a:ext>
            </a:extLst>
          </p:cNvPr>
          <p:cNvGrpSpPr>
            <a:grpSpLocks/>
          </p:cNvGrpSpPr>
          <p:nvPr/>
        </p:nvGrpSpPr>
        <p:grpSpPr bwMode="auto">
          <a:xfrm>
            <a:off x="128595" y="5673809"/>
            <a:ext cx="5859463" cy="661988"/>
            <a:chOff x="715807" y="5864334"/>
            <a:chExt cx="5859772" cy="662459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C58567AD-7C06-952D-5951-DC11E84C719D}"/>
                </a:ext>
              </a:extLst>
            </p:cNvPr>
            <p:cNvSpPr/>
            <p:nvPr/>
          </p:nvSpPr>
          <p:spPr>
            <a:xfrm>
              <a:off x="715807" y="5933752"/>
              <a:ext cx="591926" cy="591926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gradFill>
                <a:gsLst>
                  <a:gs pos="0">
                    <a:srgbClr val="005DA9">
                      <a:lumMod val="5000"/>
                      <a:lumOff val="95000"/>
                    </a:srgbClr>
                  </a:gs>
                  <a:gs pos="74000">
                    <a:srgbClr val="005DA9">
                      <a:lumMod val="45000"/>
                      <a:lumOff val="55000"/>
                    </a:srgbClr>
                  </a:gs>
                  <a:gs pos="83000">
                    <a:srgbClr val="005DA9">
                      <a:lumMod val="45000"/>
                      <a:lumOff val="55000"/>
                    </a:srgbClr>
                  </a:gs>
                  <a:gs pos="100000">
                    <a:srgbClr val="005DA9">
                      <a:lumMod val="30000"/>
                      <a:lumOff val="70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导热</a:t>
              </a: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D4D88AF2-A1B4-3203-B08F-1DD2B19EC52B}"/>
                </a:ext>
              </a:extLst>
            </p:cNvPr>
            <p:cNvSpPr/>
            <p:nvPr/>
          </p:nvSpPr>
          <p:spPr>
            <a:xfrm>
              <a:off x="1564474" y="5933752"/>
              <a:ext cx="591926" cy="591926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gradFill>
                <a:gsLst>
                  <a:gs pos="0">
                    <a:srgbClr val="005DA9">
                      <a:lumMod val="5000"/>
                      <a:lumOff val="95000"/>
                    </a:srgbClr>
                  </a:gs>
                  <a:gs pos="74000">
                    <a:srgbClr val="005DA9">
                      <a:lumMod val="45000"/>
                      <a:lumOff val="55000"/>
                    </a:srgbClr>
                  </a:gs>
                  <a:gs pos="83000">
                    <a:srgbClr val="005DA9">
                      <a:lumMod val="45000"/>
                      <a:lumOff val="55000"/>
                    </a:srgbClr>
                  </a:gs>
                  <a:gs pos="100000">
                    <a:srgbClr val="005DA9">
                      <a:lumMod val="30000"/>
                      <a:lumOff val="70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阻燃</a:t>
              </a:r>
            </a:p>
          </p:txBody>
        </p:sp>
        <p:grpSp>
          <p:nvGrpSpPr>
            <p:cNvPr id="22" name="组合 37">
              <a:extLst>
                <a:ext uri="{FF2B5EF4-FFF2-40B4-BE49-F238E27FC236}">
                  <a16:creationId xmlns:a16="http://schemas.microsoft.com/office/drawing/2014/main" id="{D22DCB1E-9D09-1F02-9119-FBF494D694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60007" y="5879347"/>
              <a:ext cx="743477" cy="646331"/>
              <a:chOff x="7419562" y="5305713"/>
              <a:chExt cx="743477" cy="646331"/>
            </a:xfrm>
          </p:grpSpPr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79DF7C9B-97DB-4FD3-032D-57D4F62FFE40}"/>
                  </a:ext>
                </a:extLst>
              </p:cNvPr>
              <p:cNvSpPr/>
              <p:nvPr/>
            </p:nvSpPr>
            <p:spPr>
              <a:xfrm>
                <a:off x="7495338" y="5360118"/>
                <a:ext cx="591926" cy="591926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gradFill>
                  <a:gsLst>
                    <a:gs pos="0">
                      <a:srgbClr val="005DA9">
                        <a:lumMod val="5000"/>
                        <a:lumOff val="95000"/>
                      </a:srgbClr>
                    </a:gs>
                    <a:gs pos="74000">
                      <a:srgbClr val="005DA9">
                        <a:lumMod val="45000"/>
                        <a:lumOff val="55000"/>
                      </a:srgbClr>
                    </a:gs>
                    <a:gs pos="83000">
                      <a:srgbClr val="005DA9">
                        <a:lumMod val="45000"/>
                        <a:lumOff val="55000"/>
                      </a:srgbClr>
                    </a:gs>
                    <a:gs pos="100000">
                      <a:srgbClr val="005DA9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5BFB14A0-B441-79DE-A9FF-3A76D8778B9C}"/>
                  </a:ext>
                </a:extLst>
              </p:cNvPr>
              <p:cNvSpPr txBox="1"/>
              <p:nvPr/>
            </p:nvSpPr>
            <p:spPr>
              <a:xfrm>
                <a:off x="7420099" y="5304998"/>
                <a:ext cx="742989" cy="64657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粘接性</a:t>
                </a:r>
              </a:p>
            </p:txBody>
          </p:sp>
        </p:grpSp>
        <p:grpSp>
          <p:nvGrpSpPr>
            <p:cNvPr id="23" name="组合 38">
              <a:extLst>
                <a:ext uri="{FF2B5EF4-FFF2-40B4-BE49-F238E27FC236}">
                  <a16:creationId xmlns:a16="http://schemas.microsoft.com/office/drawing/2014/main" id="{3724B3F7-D4EC-04F8-1CE3-E19BADB513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25026" y="5871283"/>
              <a:ext cx="743477" cy="654395"/>
              <a:chOff x="3355942" y="5847507"/>
              <a:chExt cx="743477" cy="654395"/>
            </a:xfrm>
          </p:grpSpPr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A69BD554-E513-5C7F-5A97-F060A1CA519F}"/>
                  </a:ext>
                </a:extLst>
              </p:cNvPr>
              <p:cNvSpPr/>
              <p:nvPr/>
            </p:nvSpPr>
            <p:spPr>
              <a:xfrm>
                <a:off x="3431717" y="5909976"/>
                <a:ext cx="591926" cy="591926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gradFill>
                  <a:gsLst>
                    <a:gs pos="0">
                      <a:srgbClr val="005DA9">
                        <a:lumMod val="5000"/>
                        <a:lumOff val="95000"/>
                      </a:srgbClr>
                    </a:gs>
                    <a:gs pos="74000">
                      <a:srgbClr val="005DA9">
                        <a:lumMod val="45000"/>
                        <a:lumOff val="55000"/>
                      </a:srgbClr>
                    </a:gs>
                    <a:gs pos="83000">
                      <a:srgbClr val="005DA9">
                        <a:lumMod val="45000"/>
                        <a:lumOff val="55000"/>
                      </a:srgbClr>
                    </a:gs>
                    <a:gs pos="100000">
                      <a:srgbClr val="005DA9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A5DFD0DC-91D2-B0A8-4A0B-57619506FA89}"/>
                  </a:ext>
                </a:extLst>
              </p:cNvPr>
              <p:cNvSpPr txBox="1"/>
              <p:nvPr/>
            </p:nvSpPr>
            <p:spPr>
              <a:xfrm>
                <a:off x="3356693" y="5846913"/>
                <a:ext cx="742989" cy="64657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密封性</a:t>
                </a:r>
              </a:p>
            </p:txBody>
          </p:sp>
        </p:grpSp>
        <p:grpSp>
          <p:nvGrpSpPr>
            <p:cNvPr id="24" name="组合 39">
              <a:extLst>
                <a:ext uri="{FF2B5EF4-FFF2-40B4-BE49-F238E27FC236}">
                  <a16:creationId xmlns:a16="http://schemas.microsoft.com/office/drawing/2014/main" id="{168F5BEA-6FB3-2A91-7666-DEFE4F5FEA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96055" y="5872398"/>
              <a:ext cx="743477" cy="654395"/>
              <a:chOff x="3355942" y="5847507"/>
              <a:chExt cx="743477" cy="654395"/>
            </a:xfrm>
          </p:grpSpPr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3E3CD643-A801-B4E2-840C-DCA67DF32CDC}"/>
                  </a:ext>
                </a:extLst>
              </p:cNvPr>
              <p:cNvSpPr/>
              <p:nvPr/>
            </p:nvSpPr>
            <p:spPr>
              <a:xfrm>
                <a:off x="3431717" y="5909976"/>
                <a:ext cx="591926" cy="591926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gradFill>
                  <a:gsLst>
                    <a:gs pos="0">
                      <a:srgbClr val="005DA9">
                        <a:lumMod val="5000"/>
                        <a:lumOff val="95000"/>
                      </a:srgbClr>
                    </a:gs>
                    <a:gs pos="74000">
                      <a:srgbClr val="005DA9">
                        <a:lumMod val="45000"/>
                        <a:lumOff val="55000"/>
                      </a:srgbClr>
                    </a:gs>
                    <a:gs pos="83000">
                      <a:srgbClr val="005DA9">
                        <a:lumMod val="45000"/>
                        <a:lumOff val="55000"/>
                      </a:srgbClr>
                    </a:gs>
                    <a:gs pos="100000">
                      <a:srgbClr val="005DA9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51D32B85-83E1-93CC-4FF6-4904E65D2294}"/>
                  </a:ext>
                </a:extLst>
              </p:cNvPr>
              <p:cNvSpPr txBox="1"/>
              <p:nvPr/>
            </p:nvSpPr>
            <p:spPr>
              <a:xfrm>
                <a:off x="3355660" y="5847387"/>
                <a:ext cx="742989" cy="64657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稳定性</a:t>
                </a:r>
              </a:p>
            </p:txBody>
          </p:sp>
        </p:grpSp>
        <p:grpSp>
          <p:nvGrpSpPr>
            <p:cNvPr id="25" name="组合 40">
              <a:extLst>
                <a:ext uri="{FF2B5EF4-FFF2-40B4-BE49-F238E27FC236}">
                  <a16:creationId xmlns:a16="http://schemas.microsoft.com/office/drawing/2014/main" id="{22725932-7F81-0BCC-F1AE-42257A2996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83950" y="5864334"/>
              <a:ext cx="743477" cy="654395"/>
              <a:chOff x="3355942" y="5847507"/>
              <a:chExt cx="743477" cy="654395"/>
            </a:xfrm>
          </p:grpSpPr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A822DD3E-F746-A9E6-F73E-6629A166C0B7}"/>
                  </a:ext>
                </a:extLst>
              </p:cNvPr>
              <p:cNvSpPr/>
              <p:nvPr/>
            </p:nvSpPr>
            <p:spPr>
              <a:xfrm>
                <a:off x="3431717" y="5909976"/>
                <a:ext cx="591926" cy="591926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gradFill>
                  <a:gsLst>
                    <a:gs pos="0">
                      <a:srgbClr val="005DA9">
                        <a:lumMod val="5000"/>
                        <a:lumOff val="95000"/>
                      </a:srgbClr>
                    </a:gs>
                    <a:gs pos="74000">
                      <a:srgbClr val="005DA9">
                        <a:lumMod val="45000"/>
                        <a:lumOff val="55000"/>
                      </a:srgbClr>
                    </a:gs>
                    <a:gs pos="83000">
                      <a:srgbClr val="005DA9">
                        <a:lumMod val="45000"/>
                        <a:lumOff val="55000"/>
                      </a:srgbClr>
                    </a:gs>
                    <a:gs pos="100000">
                      <a:srgbClr val="005DA9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highlight>
                    <a:srgbClr val="FFFF00"/>
                  </a:highlight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6BEDBDE5-7AED-117A-1FD6-9B36086E544D}"/>
                  </a:ext>
                </a:extLst>
              </p:cNvPr>
              <p:cNvSpPr txBox="1"/>
              <p:nvPr/>
            </p:nvSpPr>
            <p:spPr>
              <a:xfrm>
                <a:off x="3355224" y="5847507"/>
                <a:ext cx="744577" cy="64657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无副产物</a:t>
                </a:r>
              </a:p>
            </p:txBody>
          </p:sp>
        </p:grpSp>
        <p:grpSp>
          <p:nvGrpSpPr>
            <p:cNvPr id="26" name="组合 41">
              <a:extLst>
                <a:ext uri="{FF2B5EF4-FFF2-40B4-BE49-F238E27FC236}">
                  <a16:creationId xmlns:a16="http://schemas.microsoft.com/office/drawing/2014/main" id="{BBDD5DC1-B0E8-6B4B-4523-9CA38A2584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32102" y="5871348"/>
              <a:ext cx="743477" cy="654395"/>
              <a:chOff x="3355942" y="5847507"/>
              <a:chExt cx="743477" cy="65439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09B7D472-F362-752F-2988-5C25C62B80A9}"/>
                  </a:ext>
                </a:extLst>
              </p:cNvPr>
              <p:cNvSpPr/>
              <p:nvPr/>
            </p:nvSpPr>
            <p:spPr>
              <a:xfrm>
                <a:off x="3431717" y="5909976"/>
                <a:ext cx="591926" cy="591926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gradFill>
                  <a:gsLst>
                    <a:gs pos="0">
                      <a:srgbClr val="005DA9">
                        <a:lumMod val="5000"/>
                        <a:lumOff val="95000"/>
                      </a:srgbClr>
                    </a:gs>
                    <a:gs pos="74000">
                      <a:srgbClr val="005DA9">
                        <a:lumMod val="45000"/>
                        <a:lumOff val="55000"/>
                      </a:srgbClr>
                    </a:gs>
                    <a:gs pos="83000">
                      <a:srgbClr val="005DA9">
                        <a:lumMod val="45000"/>
                        <a:lumOff val="55000"/>
                      </a:srgbClr>
                    </a:gs>
                    <a:gs pos="100000">
                      <a:srgbClr val="005DA9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1D0D5BC2-542A-334F-1144-CC9D9E33A732}"/>
                  </a:ext>
                </a:extLst>
              </p:cNvPr>
              <p:cNvSpPr txBox="1"/>
              <p:nvPr/>
            </p:nvSpPr>
            <p:spPr>
              <a:xfrm>
                <a:off x="3356430" y="5846848"/>
                <a:ext cx="742989" cy="64657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不</a:t>
                </a:r>
                <a:endPara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渗油</a:t>
                </a:r>
              </a:p>
            </p:txBody>
          </p:sp>
        </p:grp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B1E78EE6-9A5D-AA86-B485-FA920B2C048D}"/>
              </a:ext>
            </a:extLst>
          </p:cNvPr>
          <p:cNvSpPr/>
          <p:nvPr/>
        </p:nvSpPr>
        <p:spPr>
          <a:xfrm>
            <a:off x="6501383" y="2032149"/>
            <a:ext cx="5727159" cy="1334012"/>
          </a:xfrm>
          <a:prstGeom prst="rect">
            <a:avLst/>
          </a:prstGeom>
          <a:solidFill>
            <a:srgbClr val="93BFE2">
              <a:lumMod val="20000"/>
              <a:lumOff val="80000"/>
            </a:srgbClr>
          </a:solidFill>
          <a:ln w="12700" cap="flat" cmpd="sng" algn="ctr">
            <a:solidFill>
              <a:srgbClr val="93BFE2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39763" indent="-182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638" indent="-5540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应用于发热面和散热面的贴合粘接及缝隙填充粘接，无需固定装置，比单组份室温潮气固化导热粘合剂固化周期短、粘结面积大，适合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回流焊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高温短时间固化特点。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8D3EC02-9F31-3854-3873-BEEAB7A853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9" b="15728"/>
          <a:stretch/>
        </p:blipFill>
        <p:spPr>
          <a:xfrm>
            <a:off x="7677690" y="3536922"/>
            <a:ext cx="3400251" cy="25020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03D4B36-C9A9-B1EF-69B7-8ADA7899DA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38" y="1276220"/>
            <a:ext cx="5220000" cy="3915000"/>
          </a:xfrm>
          <a:prstGeom prst="rect">
            <a:avLst/>
          </a:prstGeom>
        </p:spPr>
      </p:pic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36E60C69-86C3-7AD0-ECD5-97CDDD2D074F}"/>
              </a:ext>
            </a:extLst>
          </p:cNvPr>
          <p:cNvCxnSpPr/>
          <p:nvPr/>
        </p:nvCxnSpPr>
        <p:spPr>
          <a:xfrm>
            <a:off x="408863" y="771787"/>
            <a:ext cx="1244953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4416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DF7448D6-137C-6A1A-D222-12D16B31057A}"/>
              </a:ext>
            </a:extLst>
          </p:cNvPr>
          <p:cNvSpPr/>
          <p:nvPr/>
        </p:nvSpPr>
        <p:spPr>
          <a:xfrm>
            <a:off x="323783" y="262598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技术参数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A71CDC-AF72-A94D-F0C7-CF88B0497D2B}"/>
              </a:ext>
            </a:extLst>
          </p:cNvPr>
          <p:cNvGraphicFramePr>
            <a:graphicFrameLocks noGrp="1"/>
          </p:cNvGraphicFramePr>
          <p:nvPr/>
        </p:nvGraphicFramePr>
        <p:xfrm>
          <a:off x="740743" y="880021"/>
          <a:ext cx="11304312" cy="5688632"/>
        </p:xfrm>
        <a:graphic>
          <a:graphicData uri="http://schemas.openxmlformats.org/drawingml/2006/table">
            <a:tbl>
              <a:tblPr firstRow="1" bandRow="1"/>
              <a:tblGrid>
                <a:gridCol w="2808312">
                  <a:extLst>
                    <a:ext uri="{9D8B030D-6E8A-4147-A177-3AD203B41FA5}">
                      <a16:colId xmlns:a16="http://schemas.microsoft.com/office/drawing/2014/main" val="1100151331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1528432821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985968283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4174756836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3950765647"/>
                    </a:ext>
                  </a:extLst>
                </a:gridCol>
              </a:tblGrid>
              <a:tr h="4972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编号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8EF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58445" algn="ctr"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TG-400</a:t>
                      </a:r>
                      <a:endParaRPr lang="zh-CN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8EF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57810" algn="ctr"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TG-600</a:t>
                      </a:r>
                      <a:endParaRPr lang="zh-CN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8EF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57175" algn="ctr"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TG-800</a:t>
                      </a:r>
                      <a:endParaRPr lang="zh-CN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8EF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55905" algn="ctr"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TG-1200</a:t>
                      </a:r>
                      <a:endParaRPr lang="zh-CN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8E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565280"/>
                  </a:ext>
                </a:extLst>
              </a:tr>
              <a:tr h="4972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颜色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83185" algn="ctr"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蓝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色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84455" algn="ctr"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蓝色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31445" marR="126365" algn="ctr" defTabSz="914400" rtl="0" eaLnBrk="1" latinLnBrk="0" hangingPunct="1"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灰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⾊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31445" marR="126365" algn="ctr"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灰色</a:t>
                      </a:r>
                      <a:endParaRPr lang="zh-CN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7422525"/>
                  </a:ext>
                </a:extLst>
              </a:tr>
              <a:tr h="4972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8796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密度 </a:t>
                      </a: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(g/cm</a:t>
                      </a:r>
                      <a:r>
                        <a:rPr kumimoji="0" lang="en-US" altLang="zh-CN" sz="14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6350" algn="ctr"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2.6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7620" algn="ctr"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2.6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8890" algn="ctr"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2.8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31445" marR="135890" algn="ctr"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2.9</a:t>
                      </a:r>
                      <a:endParaRPr lang="zh-CN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5660948"/>
                  </a:ext>
                </a:extLst>
              </a:tr>
              <a:tr h="4972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6096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导热系数 </a:t>
                      </a:r>
                      <a:r>
                        <a:rPr kumimoji="0" lang="en-US" altLang="zh-CN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(W/(</a:t>
                      </a:r>
                      <a:r>
                        <a:rPr kumimoji="0" lang="en-US" altLang="zh-CN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m·K</a:t>
                      </a:r>
                      <a:r>
                        <a:rPr kumimoji="0" lang="en-US" altLang="zh-CN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95885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1.5</a:t>
                      </a:r>
                      <a:endParaRPr lang="zh-CN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97155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2.0</a:t>
                      </a:r>
                      <a:endParaRPr lang="zh-CN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4615" marR="97790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3.0</a:t>
                      </a:r>
                      <a:endParaRPr lang="zh-CN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28905" marR="135890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4.0</a:t>
                      </a:r>
                      <a:endParaRPr lang="zh-CN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1527845"/>
                  </a:ext>
                </a:extLst>
              </a:tr>
              <a:tr h="4972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2446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工作温度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℃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93345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-40~150</a:t>
                      </a:r>
                      <a:endParaRPr lang="zh-CN" alt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93345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-40~150</a:t>
                      </a:r>
                      <a:endParaRPr lang="zh-CN" alt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93345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-40~150</a:t>
                      </a:r>
                      <a:endParaRPr lang="zh-CN" alt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2446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-40~150</a:t>
                      </a:r>
                      <a:endParaRPr lang="zh-CN" alt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2657059"/>
                  </a:ext>
                </a:extLst>
              </a:tr>
              <a:tr h="4972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挤出速率 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g/min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94615"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400</a:t>
                      </a:r>
                      <a:endParaRPr lang="zh-CN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95250"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400</a:t>
                      </a:r>
                      <a:endParaRPr lang="zh-CN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9525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400</a:t>
                      </a:r>
                      <a:endParaRPr kumimoji="0" lang="zh-CN" altLang="zh-C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9525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400</a:t>
                      </a:r>
                      <a:endParaRPr kumimoji="0" lang="zh-CN" altLang="zh-C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7849835"/>
                  </a:ext>
                </a:extLst>
              </a:tr>
              <a:tr h="49728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硬度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(Shore A)</a:t>
                      </a:r>
                    </a:p>
                  </a:txBody>
                  <a:tcPr marL="91445" marR="91445" marT="45712" marB="4571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u="none" strike="noStrike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60±5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5" marR="91445" marT="45712" marB="4571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u="none" strike="noStrike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60±5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45" marR="91445" marT="45712" marB="4571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70±10</a:t>
                      </a:r>
                    </a:p>
                  </a:txBody>
                  <a:tcPr marL="91445" marR="91445" marT="45712" marB="4571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70±10</a:t>
                      </a:r>
                    </a:p>
                  </a:txBody>
                  <a:tcPr marL="91445" marR="91445" marT="45712" marB="4571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9280412"/>
                  </a:ext>
                </a:extLst>
              </a:tr>
              <a:tr h="71574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剪切强度（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MPa</a:t>
                      </a:r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L="91445" marR="91445" marT="45712" marB="4571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u="none" strike="noStrike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2.6</a:t>
                      </a:r>
                    </a:p>
                    <a:p>
                      <a:pPr algn="ctr" rtl="0" fontAlgn="ctr"/>
                      <a:r>
                        <a:rPr lang="en-US" altLang="zh-CN" sz="1400" b="0" u="none" strike="noStrike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（150℃*1h）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45" marR="91445" marT="45712" marB="4571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u="none" strike="noStrike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2.7</a:t>
                      </a:r>
                    </a:p>
                    <a:p>
                      <a:pPr algn="ctr" rtl="0" fontAlgn="ctr"/>
                      <a:r>
                        <a:rPr lang="en-US" altLang="zh-CN" sz="1400" b="0" u="none" strike="noStrike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（150℃*1h）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45" marR="91445" marT="45712" marB="4571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2.5</a:t>
                      </a:r>
                    </a:p>
                    <a:p>
                      <a:pPr algn="ctr" rtl="0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150℃*1h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45" marR="91445" marT="45712" marB="4571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2.2</a:t>
                      </a:r>
                    </a:p>
                    <a:p>
                      <a:pPr algn="ctr" rtl="0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150℃*1h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45" marR="91445" marT="45712" marB="4571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3213051"/>
                  </a:ext>
                </a:extLst>
              </a:tr>
              <a:tr h="4972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绝缘击穿强度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Kv/mm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94615"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＞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94615"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＞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zh-CN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5250" marR="94615"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＞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zh-CN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＞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zh-CN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8499013"/>
                  </a:ext>
                </a:extLst>
              </a:tr>
              <a:tr h="4972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体积电阻率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Ω.cm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28270" marR="135890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400" b="0" kern="12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</a:t>
                      </a:r>
                      <a:endParaRPr lang="zh-CN" altLang="zh-CN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28270" marR="135890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400" b="0" kern="12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</a:t>
                      </a:r>
                      <a:endParaRPr lang="zh-CN" altLang="zh-CN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28270" marR="135890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400" b="0" kern="12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</a:t>
                      </a:r>
                      <a:endParaRPr lang="zh-CN" altLang="zh-CN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400" b="0" kern="12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</a:t>
                      </a:r>
                      <a:endParaRPr lang="zh-CN" altLang="zh-CN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2252498"/>
                  </a:ext>
                </a:extLst>
              </a:tr>
              <a:tr h="4972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阻燃等级</a:t>
                      </a: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(UL-94)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kern="0" dirty="0">
                          <a:effectLst/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V-0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88900" marR="97790"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V0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87630" marR="97790"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V0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31445" marR="122555"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V0</a:t>
                      </a:r>
                      <a:endParaRPr lang="zh-CN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3250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1759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87488D0-C1EA-4277-5E20-8FCB49AEF2EC}"/>
              </a:ext>
            </a:extLst>
          </p:cNvPr>
          <p:cNvSpPr/>
          <p:nvPr/>
        </p:nvSpPr>
        <p:spPr>
          <a:xfrm>
            <a:off x="323783" y="262598"/>
            <a:ext cx="63936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产品五：单组分室温潮气固化导热粘合剂</a:t>
            </a: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334CDD2D-212A-E66F-7C2B-72BFAFC18488}"/>
              </a:ext>
            </a:extLst>
          </p:cNvPr>
          <p:cNvCxnSpPr/>
          <p:nvPr/>
        </p:nvCxnSpPr>
        <p:spPr>
          <a:xfrm>
            <a:off x="5925319" y="1240061"/>
            <a:ext cx="0" cy="5112000"/>
          </a:xfrm>
          <a:prstGeom prst="line">
            <a:avLst/>
          </a:prstGeom>
          <a:noFill/>
          <a:ln w="19050" cap="flat" cmpd="sng" algn="ctr">
            <a:solidFill>
              <a:srgbClr val="C0D1EA"/>
            </a:solidFill>
            <a:prstDash val="solid"/>
            <a:miter lim="800000"/>
          </a:ln>
          <a:effectLst/>
        </p:spPr>
      </p:cxn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736FDE9D-0E13-96F1-7F67-D552DE12EC4E}"/>
              </a:ext>
            </a:extLst>
          </p:cNvPr>
          <p:cNvSpPr/>
          <p:nvPr/>
        </p:nvSpPr>
        <p:spPr>
          <a:xfrm>
            <a:off x="8374925" y="1266752"/>
            <a:ext cx="1200150" cy="544513"/>
          </a:xfrm>
          <a:prstGeom prst="roundRect">
            <a:avLst>
              <a:gd name="adj" fmla="val 5480"/>
            </a:avLst>
          </a:prstGeom>
          <a:solidFill>
            <a:srgbClr val="188EF6"/>
          </a:solidFill>
          <a:ln w="12700" cap="flat" cmpd="sng" algn="ctr">
            <a:solidFill>
              <a:srgbClr val="188EF6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应用特点</a:t>
            </a:r>
          </a:p>
        </p:txBody>
      </p:sp>
      <p:grpSp>
        <p:nvGrpSpPr>
          <p:cNvPr id="16" name="组合 27">
            <a:extLst>
              <a:ext uri="{FF2B5EF4-FFF2-40B4-BE49-F238E27FC236}">
                <a16:creationId xmlns:a16="http://schemas.microsoft.com/office/drawing/2014/main" id="{99C0495F-DAFB-C75D-9616-40F4BD2897C4}"/>
              </a:ext>
            </a:extLst>
          </p:cNvPr>
          <p:cNvGrpSpPr>
            <a:grpSpLocks/>
          </p:cNvGrpSpPr>
          <p:nvPr/>
        </p:nvGrpSpPr>
        <p:grpSpPr bwMode="auto">
          <a:xfrm>
            <a:off x="452711" y="5693641"/>
            <a:ext cx="5287963" cy="663575"/>
            <a:chOff x="658813" y="5869920"/>
            <a:chExt cx="5287482" cy="663822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06397781-DE4A-6C2F-52E7-D956F43A755A}"/>
                </a:ext>
              </a:extLst>
            </p:cNvPr>
            <p:cNvSpPr/>
            <p:nvPr/>
          </p:nvSpPr>
          <p:spPr>
            <a:xfrm>
              <a:off x="658813" y="5933752"/>
              <a:ext cx="591926" cy="591926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gradFill>
                <a:gsLst>
                  <a:gs pos="0">
                    <a:srgbClr val="005DA9">
                      <a:lumMod val="5000"/>
                      <a:lumOff val="95000"/>
                    </a:srgbClr>
                  </a:gs>
                  <a:gs pos="74000">
                    <a:srgbClr val="005DA9">
                      <a:lumMod val="45000"/>
                      <a:lumOff val="55000"/>
                    </a:srgbClr>
                  </a:gs>
                  <a:gs pos="83000">
                    <a:srgbClr val="005DA9">
                      <a:lumMod val="45000"/>
                      <a:lumOff val="55000"/>
                    </a:srgbClr>
                  </a:gs>
                  <a:gs pos="100000">
                    <a:srgbClr val="005DA9">
                      <a:lumMod val="30000"/>
                      <a:lumOff val="70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导热</a:t>
              </a: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7DBAEB18-E0E8-2589-7AA6-C662FBBF2474}"/>
                </a:ext>
              </a:extLst>
            </p:cNvPr>
            <p:cNvSpPr/>
            <p:nvPr/>
          </p:nvSpPr>
          <p:spPr>
            <a:xfrm>
              <a:off x="1546306" y="5939568"/>
              <a:ext cx="591926" cy="591926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gradFill>
                <a:gsLst>
                  <a:gs pos="0">
                    <a:srgbClr val="005DA9">
                      <a:lumMod val="5000"/>
                      <a:lumOff val="95000"/>
                    </a:srgbClr>
                  </a:gs>
                  <a:gs pos="74000">
                    <a:srgbClr val="005DA9">
                      <a:lumMod val="45000"/>
                      <a:lumOff val="55000"/>
                    </a:srgbClr>
                  </a:gs>
                  <a:gs pos="83000">
                    <a:srgbClr val="005DA9">
                      <a:lumMod val="45000"/>
                      <a:lumOff val="55000"/>
                    </a:srgbClr>
                  </a:gs>
                  <a:gs pos="100000">
                    <a:srgbClr val="005DA9">
                      <a:lumMod val="30000"/>
                      <a:lumOff val="70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阻燃</a:t>
              </a:r>
            </a:p>
          </p:txBody>
        </p:sp>
        <p:grpSp>
          <p:nvGrpSpPr>
            <p:cNvPr id="19" name="组合 30">
              <a:extLst>
                <a:ext uri="{FF2B5EF4-FFF2-40B4-BE49-F238E27FC236}">
                  <a16:creationId xmlns:a16="http://schemas.microsoft.com/office/drawing/2014/main" id="{F77CC1CB-CAF1-0F6C-FABD-E9EB65D887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69492" y="5879347"/>
              <a:ext cx="743477" cy="646331"/>
              <a:chOff x="7419562" y="5305713"/>
              <a:chExt cx="743477" cy="646331"/>
            </a:xfrm>
          </p:grpSpPr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03ABB359-C7AF-5478-1597-6B45C2907B87}"/>
                  </a:ext>
                </a:extLst>
              </p:cNvPr>
              <p:cNvSpPr/>
              <p:nvPr/>
            </p:nvSpPr>
            <p:spPr>
              <a:xfrm>
                <a:off x="7495338" y="5360118"/>
                <a:ext cx="591926" cy="591926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gradFill>
                  <a:gsLst>
                    <a:gs pos="0">
                      <a:srgbClr val="005DA9">
                        <a:lumMod val="5000"/>
                        <a:lumOff val="95000"/>
                      </a:srgbClr>
                    </a:gs>
                    <a:gs pos="74000">
                      <a:srgbClr val="005DA9">
                        <a:lumMod val="45000"/>
                        <a:lumOff val="55000"/>
                      </a:srgbClr>
                    </a:gs>
                    <a:gs pos="83000">
                      <a:srgbClr val="005DA9">
                        <a:lumMod val="45000"/>
                        <a:lumOff val="55000"/>
                      </a:srgbClr>
                    </a:gs>
                    <a:gs pos="100000">
                      <a:srgbClr val="005DA9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FCB7BDE7-7F75-CE11-A623-F041566AE10F}"/>
                  </a:ext>
                </a:extLst>
              </p:cNvPr>
              <p:cNvSpPr txBox="1"/>
              <p:nvPr/>
            </p:nvSpPr>
            <p:spPr>
              <a:xfrm>
                <a:off x="7420052" y="5305815"/>
                <a:ext cx="742882" cy="64635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粘结性</a:t>
                </a:r>
              </a:p>
            </p:txBody>
          </p:sp>
        </p:grpSp>
        <p:grpSp>
          <p:nvGrpSpPr>
            <p:cNvPr id="20" name="组合 31">
              <a:extLst>
                <a:ext uri="{FF2B5EF4-FFF2-40B4-BE49-F238E27FC236}">
                  <a16:creationId xmlns:a16="http://schemas.microsoft.com/office/drawing/2014/main" id="{5CFE317A-A554-334B-E4A5-721666A05E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9704" y="5869920"/>
              <a:ext cx="743477" cy="654395"/>
              <a:chOff x="3355942" y="5847507"/>
              <a:chExt cx="743477" cy="65439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14E639B7-4A22-5B81-05CF-FA6F370C7D23}"/>
                  </a:ext>
                </a:extLst>
              </p:cNvPr>
              <p:cNvSpPr/>
              <p:nvPr/>
            </p:nvSpPr>
            <p:spPr>
              <a:xfrm>
                <a:off x="3431717" y="5909976"/>
                <a:ext cx="591926" cy="591926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gradFill>
                  <a:gsLst>
                    <a:gs pos="0">
                      <a:srgbClr val="005DA9">
                        <a:lumMod val="5000"/>
                        <a:lumOff val="95000"/>
                      </a:srgbClr>
                    </a:gs>
                    <a:gs pos="74000">
                      <a:srgbClr val="005DA9">
                        <a:lumMod val="45000"/>
                        <a:lumOff val="55000"/>
                      </a:srgbClr>
                    </a:gs>
                    <a:gs pos="83000">
                      <a:srgbClr val="005DA9">
                        <a:lumMod val="45000"/>
                        <a:lumOff val="55000"/>
                      </a:srgbClr>
                    </a:gs>
                    <a:gs pos="100000">
                      <a:srgbClr val="005DA9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B7781A22-DC0A-8CDC-CF4A-2F68A1DE84E8}"/>
                  </a:ext>
                </a:extLst>
              </p:cNvPr>
              <p:cNvSpPr txBox="1"/>
              <p:nvPr/>
            </p:nvSpPr>
            <p:spPr>
              <a:xfrm>
                <a:off x="3355459" y="5847507"/>
                <a:ext cx="744470" cy="64635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密封性</a:t>
                </a:r>
              </a:p>
            </p:txBody>
          </p:sp>
        </p:grpSp>
        <p:grpSp>
          <p:nvGrpSpPr>
            <p:cNvPr id="21" name="组合 32">
              <a:extLst>
                <a:ext uri="{FF2B5EF4-FFF2-40B4-BE49-F238E27FC236}">
                  <a16:creationId xmlns:a16="http://schemas.microsoft.com/office/drawing/2014/main" id="{428D4A6F-E512-C12A-F9AD-34CFAC8C58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5147" y="5870356"/>
              <a:ext cx="743477" cy="654395"/>
              <a:chOff x="3355942" y="5847507"/>
              <a:chExt cx="743477" cy="654395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43CADD1B-96E8-D9D0-3D37-A62BBB7AC2FE}"/>
                  </a:ext>
                </a:extLst>
              </p:cNvPr>
              <p:cNvSpPr/>
              <p:nvPr/>
            </p:nvSpPr>
            <p:spPr>
              <a:xfrm>
                <a:off x="3431717" y="5909976"/>
                <a:ext cx="591926" cy="591926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gradFill>
                  <a:gsLst>
                    <a:gs pos="0">
                      <a:srgbClr val="005DA9">
                        <a:lumMod val="5000"/>
                        <a:lumOff val="95000"/>
                      </a:srgbClr>
                    </a:gs>
                    <a:gs pos="74000">
                      <a:srgbClr val="005DA9">
                        <a:lumMod val="45000"/>
                        <a:lumOff val="55000"/>
                      </a:srgbClr>
                    </a:gs>
                    <a:gs pos="83000">
                      <a:srgbClr val="005DA9">
                        <a:lumMod val="45000"/>
                        <a:lumOff val="55000"/>
                      </a:srgbClr>
                    </a:gs>
                    <a:gs pos="100000">
                      <a:srgbClr val="005DA9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AEC24ED0-F6B8-65ED-C102-8CF2787FA718}"/>
                  </a:ext>
                </a:extLst>
              </p:cNvPr>
              <p:cNvSpPr txBox="1"/>
              <p:nvPr/>
            </p:nvSpPr>
            <p:spPr>
              <a:xfrm>
                <a:off x="3355445" y="5847071"/>
                <a:ext cx="744469" cy="64635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易</a:t>
                </a:r>
                <a:endPara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使用</a:t>
                </a:r>
              </a:p>
            </p:txBody>
          </p:sp>
        </p:grpSp>
        <p:grpSp>
          <p:nvGrpSpPr>
            <p:cNvPr id="22" name="组合 33">
              <a:extLst>
                <a:ext uri="{FF2B5EF4-FFF2-40B4-BE49-F238E27FC236}">
                  <a16:creationId xmlns:a16="http://schemas.microsoft.com/office/drawing/2014/main" id="{BF4AEF76-1886-D238-BDD5-8D1DED4708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02818" y="5879347"/>
              <a:ext cx="743477" cy="654395"/>
              <a:chOff x="3355942" y="5847507"/>
              <a:chExt cx="743477" cy="654395"/>
            </a:xfrm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BF045EE2-E2F1-910C-6211-DABA7E764A16}"/>
                  </a:ext>
                </a:extLst>
              </p:cNvPr>
              <p:cNvSpPr/>
              <p:nvPr/>
            </p:nvSpPr>
            <p:spPr>
              <a:xfrm>
                <a:off x="3431717" y="5909976"/>
                <a:ext cx="591926" cy="591926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gradFill>
                  <a:gsLst>
                    <a:gs pos="0">
                      <a:srgbClr val="005DA9">
                        <a:lumMod val="5000"/>
                        <a:lumOff val="95000"/>
                      </a:srgbClr>
                    </a:gs>
                    <a:gs pos="74000">
                      <a:srgbClr val="005DA9">
                        <a:lumMod val="45000"/>
                        <a:lumOff val="55000"/>
                      </a:srgbClr>
                    </a:gs>
                    <a:gs pos="83000">
                      <a:srgbClr val="005DA9">
                        <a:lumMod val="45000"/>
                        <a:lumOff val="55000"/>
                      </a:srgbClr>
                    </a:gs>
                    <a:gs pos="100000">
                      <a:srgbClr val="005DA9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FBAF4DA8-A06D-334D-57CD-CF9E1F04C911}"/>
                  </a:ext>
                </a:extLst>
              </p:cNvPr>
              <p:cNvSpPr txBox="1"/>
              <p:nvPr/>
            </p:nvSpPr>
            <p:spPr>
              <a:xfrm>
                <a:off x="3356537" y="5847609"/>
                <a:ext cx="742882" cy="64635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常温固化</a:t>
                </a:r>
              </a:p>
            </p:txBody>
          </p:sp>
        </p:grp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FB04258C-E7C3-FAC8-3B7F-9D4A05992F0D}"/>
              </a:ext>
            </a:extLst>
          </p:cNvPr>
          <p:cNvSpPr/>
          <p:nvPr/>
        </p:nvSpPr>
        <p:spPr>
          <a:xfrm>
            <a:off x="6540569" y="2048168"/>
            <a:ext cx="4868863" cy="819150"/>
          </a:xfrm>
          <a:prstGeom prst="rect">
            <a:avLst/>
          </a:prstGeom>
          <a:solidFill>
            <a:srgbClr val="93BFE2">
              <a:lumMod val="20000"/>
              <a:lumOff val="80000"/>
            </a:srgbClr>
          </a:solidFill>
          <a:ln w="12700" cap="flat" cmpd="sng" algn="ctr">
            <a:solidFill>
              <a:srgbClr val="93BFE2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39763" indent="-182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638" indent="-5540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产品无需加热固化，无需混合，应用于发热面和散热面间的粘接或密封，便于操作。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1414F62-E6AA-D208-FE69-0A09386E0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000" y="3371641"/>
            <a:ext cx="3888000" cy="232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EC0526B-53BF-7CD6-6168-D6CE0B0E87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91" y="1414141"/>
            <a:ext cx="5220000" cy="3915000"/>
          </a:xfrm>
          <a:prstGeom prst="rect">
            <a:avLst/>
          </a:prstGeom>
        </p:spPr>
      </p:pic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A3624181-08D0-73D8-116F-BD42B074FED4}"/>
              </a:ext>
            </a:extLst>
          </p:cNvPr>
          <p:cNvCxnSpPr/>
          <p:nvPr/>
        </p:nvCxnSpPr>
        <p:spPr>
          <a:xfrm>
            <a:off x="408863" y="771787"/>
            <a:ext cx="1244953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78473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DF7448D6-137C-6A1A-D222-12D16B31057A}"/>
              </a:ext>
            </a:extLst>
          </p:cNvPr>
          <p:cNvSpPr/>
          <p:nvPr/>
        </p:nvSpPr>
        <p:spPr>
          <a:xfrm>
            <a:off x="323783" y="262598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技术参数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353C6E0E-21CB-68BC-B693-D7E45BC45754}"/>
              </a:ext>
            </a:extLst>
          </p:cNvPr>
          <p:cNvGraphicFramePr>
            <a:graphicFrameLocks noGrp="1"/>
          </p:cNvGraphicFramePr>
          <p:nvPr/>
        </p:nvGraphicFramePr>
        <p:xfrm>
          <a:off x="740743" y="952029"/>
          <a:ext cx="11161241" cy="5688630"/>
        </p:xfrm>
        <a:graphic>
          <a:graphicData uri="http://schemas.openxmlformats.org/drawingml/2006/table">
            <a:tbl>
              <a:tblPr firstRow="1" bandRow="1"/>
              <a:tblGrid>
                <a:gridCol w="2217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2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02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02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602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86020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676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zh-CN" altLang="en-US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编号</a:t>
                      </a: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8EF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TC-100</a:t>
                      </a: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8EF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TC-150</a:t>
                      </a: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8EF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TC-200</a:t>
                      </a: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8EF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TC-300</a:t>
                      </a: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8EF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TC-400</a:t>
                      </a: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8E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6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zh-CN" altLang="en-US" sz="1400" b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颜色</a:t>
                      </a: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白色</a:t>
                      </a: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白色</a:t>
                      </a: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白色</a:t>
                      </a: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白色</a:t>
                      </a: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白色</a:t>
                      </a: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76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zh-CN" altLang="en-US" sz="1400" b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状态</a:t>
                      </a: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不流动，膏状</a:t>
                      </a: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不可流平</a:t>
                      </a: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不可流平</a:t>
                      </a: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不流动，膏状</a:t>
                      </a: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不流动，膏状</a:t>
                      </a: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09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zh-CN" altLang="en-US" sz="1400" b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表干时间</a:t>
                      </a:r>
                      <a:r>
                        <a:rPr lang="en-US" altLang="zh-CN" sz="1400" b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(50%RH 25°C)</a:t>
                      </a: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 min</a:t>
                      </a: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 min</a:t>
                      </a:r>
                      <a:endParaRPr lang="zh-CN" altLang="zh-CN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 min</a:t>
                      </a:r>
                      <a:endParaRPr lang="zh-CN" altLang="zh-CN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 min</a:t>
                      </a:r>
                      <a:endParaRPr lang="zh-CN" altLang="zh-CN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 min</a:t>
                      </a:r>
                      <a:endParaRPr lang="zh-CN" altLang="zh-CN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09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zh-CN" altLang="en-US" sz="1400" b="1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导热系数</a:t>
                      </a:r>
                      <a:r>
                        <a:rPr lang="en-US" altLang="zh-CN" sz="1400" b="1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W/(</a:t>
                      </a:r>
                      <a:r>
                        <a:rPr lang="en-US" altLang="zh-CN" sz="1400" b="1" dirty="0" err="1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m·K</a:t>
                      </a:r>
                      <a:r>
                        <a:rPr lang="en-US" altLang="zh-CN" sz="1400" b="1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1.0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1.5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2.0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3.0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4.0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76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zh-CN" altLang="en-US" sz="1400" b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密度（</a:t>
                      </a:r>
                      <a:r>
                        <a:rPr lang="en-US" altLang="zh-CN" sz="1400" b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g/cm</a:t>
                      </a:r>
                      <a:r>
                        <a:rPr lang="en-US" altLang="zh-CN" sz="1400" b="0" baseline="300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CN" altLang="en-US" sz="1400" b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1.6</a:t>
                      </a:r>
                      <a:endParaRPr lang="zh-CN" altLang="zh-CN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1.9</a:t>
                      </a:r>
                      <a:endParaRPr lang="zh-CN" altLang="zh-CN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2.1</a:t>
                      </a:r>
                      <a:endParaRPr lang="zh-CN" altLang="zh-CN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2.8</a:t>
                      </a:r>
                      <a:endParaRPr lang="zh-CN" altLang="zh-CN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3.0</a:t>
                      </a:r>
                      <a:endParaRPr lang="zh-CN" altLang="zh-CN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76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zh-CN" altLang="en-US" sz="1400" b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硬度</a:t>
                      </a:r>
                      <a:r>
                        <a:rPr lang="en-US" altLang="zh-CN" sz="1400" b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(Shore A)</a:t>
                      </a: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70±5</a:t>
                      </a:r>
                      <a:endParaRPr lang="zh-CN" altLang="zh-CN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70±5</a:t>
                      </a:r>
                      <a:endParaRPr lang="zh-CN" altLang="zh-CN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80±5</a:t>
                      </a:r>
                      <a:endParaRPr lang="zh-CN" altLang="zh-CN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90±5</a:t>
                      </a:r>
                      <a:endParaRPr lang="zh-CN" altLang="zh-CN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90±5</a:t>
                      </a:r>
                      <a:endParaRPr lang="zh-CN" altLang="zh-CN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09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zh-CN" altLang="en-US" sz="1400" b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剪切强度（</a:t>
                      </a:r>
                      <a:r>
                        <a:rPr lang="en-US" altLang="zh-CN" sz="1400" b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MPa</a:t>
                      </a:r>
                      <a:r>
                        <a:rPr lang="zh-CN" altLang="en-US" sz="1400" b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2.8</a:t>
                      </a:r>
                      <a:endParaRPr lang="zh-CN" altLang="zh-CN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2.2</a:t>
                      </a:r>
                      <a:endParaRPr lang="zh-CN" altLang="zh-CN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2.7</a:t>
                      </a:r>
                      <a:endParaRPr lang="zh-CN" altLang="zh-CN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2.5</a:t>
                      </a:r>
                      <a:endParaRPr lang="zh-CN" altLang="zh-CN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2.6</a:t>
                      </a:r>
                      <a:endParaRPr lang="zh-CN" altLang="zh-CN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76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zh-CN" altLang="en-US" sz="1400" b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阻燃（</a:t>
                      </a:r>
                      <a:r>
                        <a:rPr lang="en-US" altLang="zh-CN" sz="1400" b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UL94</a:t>
                      </a:r>
                      <a:r>
                        <a:rPr lang="zh-CN" altLang="en-US" sz="1400" b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V-0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V-0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V-0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V-0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V-0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1" marR="91431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33746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87488D0-C1EA-4277-5E20-8FCB49AEF2EC}"/>
              </a:ext>
            </a:extLst>
          </p:cNvPr>
          <p:cNvSpPr/>
          <p:nvPr/>
        </p:nvSpPr>
        <p:spPr>
          <a:xfrm>
            <a:off x="323783" y="262598"/>
            <a:ext cx="2659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产品六：导热硅脂</a:t>
            </a: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334CDD2D-212A-E66F-7C2B-72BFAFC18488}"/>
              </a:ext>
            </a:extLst>
          </p:cNvPr>
          <p:cNvCxnSpPr/>
          <p:nvPr/>
        </p:nvCxnSpPr>
        <p:spPr>
          <a:xfrm>
            <a:off x="5925319" y="1202531"/>
            <a:ext cx="0" cy="5112000"/>
          </a:xfrm>
          <a:prstGeom prst="line">
            <a:avLst/>
          </a:prstGeom>
          <a:noFill/>
          <a:ln w="19050" cap="flat" cmpd="sng" algn="ctr">
            <a:solidFill>
              <a:srgbClr val="C0D1EA"/>
            </a:solidFill>
            <a:prstDash val="solid"/>
            <a:miter lim="800000"/>
          </a:ln>
          <a:effectLst/>
        </p:spPr>
      </p:cxn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736FDE9D-0E13-96F1-7F67-D552DE12EC4E}"/>
              </a:ext>
            </a:extLst>
          </p:cNvPr>
          <p:cNvSpPr/>
          <p:nvPr/>
        </p:nvSpPr>
        <p:spPr>
          <a:xfrm>
            <a:off x="8479755" y="1202531"/>
            <a:ext cx="1200150" cy="544513"/>
          </a:xfrm>
          <a:prstGeom prst="roundRect">
            <a:avLst>
              <a:gd name="adj" fmla="val 5480"/>
            </a:avLst>
          </a:prstGeom>
          <a:solidFill>
            <a:srgbClr val="188EF6"/>
          </a:solidFill>
          <a:ln w="12700" cap="flat" cmpd="sng" algn="ctr">
            <a:solidFill>
              <a:srgbClr val="188EF6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应用特点</a:t>
            </a:r>
          </a:p>
        </p:txBody>
      </p:sp>
      <p:grpSp>
        <p:nvGrpSpPr>
          <p:cNvPr id="2" name="组合 2">
            <a:extLst>
              <a:ext uri="{FF2B5EF4-FFF2-40B4-BE49-F238E27FC236}">
                <a16:creationId xmlns:a16="http://schemas.microsoft.com/office/drawing/2014/main" id="{D12B8504-E4CE-0ACB-B2D0-512EEBB0FA03}"/>
              </a:ext>
            </a:extLst>
          </p:cNvPr>
          <p:cNvGrpSpPr>
            <a:grpSpLocks/>
          </p:cNvGrpSpPr>
          <p:nvPr/>
        </p:nvGrpSpPr>
        <p:grpSpPr bwMode="auto">
          <a:xfrm>
            <a:off x="1025476" y="5434710"/>
            <a:ext cx="3938588" cy="661988"/>
            <a:chOff x="1110973" y="5466879"/>
            <a:chExt cx="3939702" cy="662459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A6EBBC3A-1721-36A2-28A3-4390A826F1DE}"/>
                </a:ext>
              </a:extLst>
            </p:cNvPr>
            <p:cNvSpPr/>
            <p:nvPr/>
          </p:nvSpPr>
          <p:spPr>
            <a:xfrm>
              <a:off x="1110973" y="5537412"/>
              <a:ext cx="591926" cy="591926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gradFill>
                <a:gsLst>
                  <a:gs pos="0">
                    <a:srgbClr val="005DA9">
                      <a:lumMod val="5000"/>
                      <a:lumOff val="95000"/>
                    </a:srgbClr>
                  </a:gs>
                  <a:gs pos="74000">
                    <a:srgbClr val="005DA9">
                      <a:lumMod val="45000"/>
                      <a:lumOff val="55000"/>
                    </a:srgbClr>
                  </a:gs>
                  <a:gs pos="83000">
                    <a:srgbClr val="005DA9">
                      <a:lumMod val="45000"/>
                      <a:lumOff val="55000"/>
                    </a:srgbClr>
                  </a:gs>
                  <a:gs pos="100000">
                    <a:srgbClr val="005DA9">
                      <a:lumMod val="30000"/>
                      <a:lumOff val="70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导热</a:t>
              </a: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E1999807-D1FB-92E6-532C-1596D637F402}"/>
                </a:ext>
              </a:extLst>
            </p:cNvPr>
            <p:cNvSpPr/>
            <p:nvPr/>
          </p:nvSpPr>
          <p:spPr>
            <a:xfrm>
              <a:off x="2148485" y="5530522"/>
              <a:ext cx="591926" cy="591926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gradFill>
                <a:gsLst>
                  <a:gs pos="0">
                    <a:srgbClr val="005DA9">
                      <a:lumMod val="5000"/>
                      <a:lumOff val="95000"/>
                    </a:srgbClr>
                  </a:gs>
                  <a:gs pos="74000">
                    <a:srgbClr val="005DA9">
                      <a:lumMod val="45000"/>
                      <a:lumOff val="55000"/>
                    </a:srgbClr>
                  </a:gs>
                  <a:gs pos="83000">
                    <a:srgbClr val="005DA9">
                      <a:lumMod val="45000"/>
                      <a:lumOff val="55000"/>
                    </a:srgbClr>
                  </a:gs>
                  <a:gs pos="100000">
                    <a:srgbClr val="005DA9">
                      <a:lumMod val="30000"/>
                      <a:lumOff val="70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阻燃</a:t>
              </a:r>
            </a:p>
          </p:txBody>
        </p:sp>
        <p:grpSp>
          <p:nvGrpSpPr>
            <p:cNvPr id="6" name="组合 33">
              <a:extLst>
                <a:ext uri="{FF2B5EF4-FFF2-40B4-BE49-F238E27FC236}">
                  <a16:creationId xmlns:a16="http://schemas.microsoft.com/office/drawing/2014/main" id="{24591F78-DC5C-2BEE-B76B-3E6AC0DD16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48289" y="5474943"/>
              <a:ext cx="743477" cy="646331"/>
              <a:chOff x="7419562" y="5305713"/>
              <a:chExt cx="743477" cy="646331"/>
            </a:xfrm>
          </p:grpSpPr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A6277F5C-8AE4-4FBF-218B-147A67F72C99}"/>
                  </a:ext>
                </a:extLst>
              </p:cNvPr>
              <p:cNvSpPr/>
              <p:nvPr/>
            </p:nvSpPr>
            <p:spPr>
              <a:xfrm>
                <a:off x="7495338" y="5360118"/>
                <a:ext cx="591926" cy="591926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gradFill>
                  <a:gsLst>
                    <a:gs pos="0">
                      <a:srgbClr val="005DA9">
                        <a:lumMod val="5000"/>
                        <a:lumOff val="95000"/>
                      </a:srgbClr>
                    </a:gs>
                    <a:gs pos="74000">
                      <a:srgbClr val="005DA9">
                        <a:lumMod val="45000"/>
                        <a:lumOff val="55000"/>
                      </a:srgbClr>
                    </a:gs>
                    <a:gs pos="83000">
                      <a:srgbClr val="005DA9">
                        <a:lumMod val="45000"/>
                        <a:lumOff val="55000"/>
                      </a:srgbClr>
                    </a:gs>
                    <a:gs pos="100000">
                      <a:srgbClr val="005DA9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D3EB21ED-FFA8-E259-5676-EF03BAFFF060}"/>
                  </a:ext>
                </a:extLst>
              </p:cNvPr>
              <p:cNvSpPr txBox="1"/>
              <p:nvPr/>
            </p:nvSpPr>
            <p:spPr>
              <a:xfrm>
                <a:off x="7419585" y="5305593"/>
                <a:ext cx="743160" cy="64657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低</a:t>
                </a:r>
                <a:endPara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热阻</a:t>
                </a:r>
              </a:p>
            </p:txBody>
          </p:sp>
        </p:grpSp>
        <p:grpSp>
          <p:nvGrpSpPr>
            <p:cNvPr id="7" name="组合 37">
              <a:extLst>
                <a:ext uri="{FF2B5EF4-FFF2-40B4-BE49-F238E27FC236}">
                  <a16:creationId xmlns:a16="http://schemas.microsoft.com/office/drawing/2014/main" id="{7B61C434-B191-C066-62B0-A8DBD5605D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07198" y="5466879"/>
              <a:ext cx="743477" cy="654395"/>
              <a:chOff x="3355942" y="5847507"/>
              <a:chExt cx="743477" cy="654395"/>
            </a:xfrm>
          </p:grpSpPr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AC854749-D1C9-5592-5410-22C575BB6A48}"/>
                  </a:ext>
                </a:extLst>
              </p:cNvPr>
              <p:cNvSpPr/>
              <p:nvPr/>
            </p:nvSpPr>
            <p:spPr>
              <a:xfrm>
                <a:off x="3431717" y="5909976"/>
                <a:ext cx="591926" cy="591926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gradFill>
                  <a:gsLst>
                    <a:gs pos="0">
                      <a:srgbClr val="005DA9">
                        <a:lumMod val="5000"/>
                        <a:lumOff val="95000"/>
                      </a:srgbClr>
                    </a:gs>
                    <a:gs pos="74000">
                      <a:srgbClr val="005DA9">
                        <a:lumMod val="45000"/>
                        <a:lumOff val="55000"/>
                      </a:srgbClr>
                    </a:gs>
                    <a:gs pos="83000">
                      <a:srgbClr val="005DA9">
                        <a:lumMod val="45000"/>
                        <a:lumOff val="55000"/>
                      </a:srgbClr>
                    </a:gs>
                    <a:gs pos="100000">
                      <a:srgbClr val="005DA9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DE3203B3-CCA8-73D9-159B-6ECE900EA91E}"/>
                  </a:ext>
                </a:extLst>
              </p:cNvPr>
              <p:cNvSpPr txBox="1"/>
              <p:nvPr/>
            </p:nvSpPr>
            <p:spPr>
              <a:xfrm>
                <a:off x="3356259" y="5847507"/>
                <a:ext cx="743160" cy="64657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易</a:t>
                </a:r>
                <a:endPara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返修</a:t>
                </a:r>
              </a:p>
            </p:txBody>
          </p:sp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F5519829-E4E3-60DD-9C38-D3C5838CC245}"/>
              </a:ext>
            </a:extLst>
          </p:cNvPr>
          <p:cNvSpPr/>
          <p:nvPr/>
        </p:nvSpPr>
        <p:spPr>
          <a:xfrm>
            <a:off x="6645399" y="2032149"/>
            <a:ext cx="4868863" cy="1304834"/>
          </a:xfrm>
          <a:prstGeom prst="rect">
            <a:avLst/>
          </a:prstGeom>
          <a:solidFill>
            <a:srgbClr val="93BFE2">
              <a:lumMod val="20000"/>
              <a:lumOff val="80000"/>
            </a:srgbClr>
          </a:solidFill>
          <a:ln w="12700" cap="flat" cmpd="sng" algn="ctr">
            <a:solidFill>
              <a:srgbClr val="93BFE2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39763" indent="-182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638" indent="-5540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产品无需固化，应用于光滑平整的发热面和散热面之间的缝隙填充，填充缝隙极薄，需装置固定，价格较低。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848B555-371A-BF79-9057-3CA33FEE6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296" y="3616325"/>
            <a:ext cx="3359703" cy="251977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BF3FB7-6B9B-6A4C-63F8-14B8F16DB6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85" y="1365983"/>
            <a:ext cx="5256000" cy="3942000"/>
          </a:xfrm>
          <a:prstGeom prst="rect">
            <a:avLst/>
          </a:prstGeom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DA9314E-6582-7FFF-0521-F785A6DA3837}"/>
              </a:ext>
            </a:extLst>
          </p:cNvPr>
          <p:cNvCxnSpPr/>
          <p:nvPr/>
        </p:nvCxnSpPr>
        <p:spPr>
          <a:xfrm>
            <a:off x="408863" y="771787"/>
            <a:ext cx="1244953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1329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6225131" y="3003593"/>
            <a:ext cx="6633266" cy="1205376"/>
          </a:xfrm>
          <a:prstGeom prst="rect">
            <a:avLst/>
          </a:prstGeom>
          <a:solidFill>
            <a:srgbClr val="1F4E7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41682" rIns="949115" anchor="ctr"/>
          <a:lstStyle/>
          <a:p>
            <a:pPr>
              <a:lnSpc>
                <a:spcPct val="130000"/>
              </a:lnSpc>
              <a:defRPr/>
            </a:pPr>
            <a:endParaRPr lang="zh-CN" altLang="en-US" sz="1477" kern="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53" name="文本框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33784" y="2808000"/>
            <a:ext cx="1442703" cy="155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123" dirty="0">
                <a:solidFill>
                  <a:srgbClr val="1F4E7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zh-CN" altLang="en-US" sz="10123" dirty="0">
              <a:solidFill>
                <a:srgbClr val="1F4E7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标题 5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302898" y="3346966"/>
            <a:ext cx="6319165" cy="60939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zh-CN" altLang="en-US" sz="4400" b="1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产业背景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85204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DF7448D6-137C-6A1A-D222-12D16B31057A}"/>
              </a:ext>
            </a:extLst>
          </p:cNvPr>
          <p:cNvSpPr/>
          <p:nvPr/>
        </p:nvSpPr>
        <p:spPr>
          <a:xfrm>
            <a:off x="323783" y="262598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技术参数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5E0BC408-3EEE-89C8-1692-68AAD93FA581}"/>
              </a:ext>
            </a:extLst>
          </p:cNvPr>
          <p:cNvGraphicFramePr>
            <a:graphicFrameLocks noGrp="1"/>
          </p:cNvGraphicFramePr>
          <p:nvPr/>
        </p:nvGraphicFramePr>
        <p:xfrm>
          <a:off x="668735" y="1132052"/>
          <a:ext cx="11521278" cy="4968548"/>
        </p:xfrm>
        <a:graphic>
          <a:graphicData uri="http://schemas.openxmlformats.org/drawingml/2006/table">
            <a:tbl>
              <a:tblPr firstRow="1" bandRow="1"/>
              <a:tblGrid>
                <a:gridCol w="18115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8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68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3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52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436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014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280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编号</a:t>
                      </a: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8EF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TG-100</a:t>
                      </a: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8EF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TG-200</a:t>
                      </a: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8EF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TG-300</a:t>
                      </a: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8EF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TG-400</a:t>
                      </a: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8EF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TG-500</a:t>
                      </a: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8EF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TG-600</a:t>
                      </a: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8E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颜色</a:t>
                      </a: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白色</a:t>
                      </a: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白色</a:t>
                      </a: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白色</a:t>
                      </a: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白色</a:t>
                      </a: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灰色</a:t>
                      </a: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灰色</a:t>
                      </a: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40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粘度（</a:t>
                      </a:r>
                      <a:r>
                        <a:rPr lang="en-US" altLang="zh-CN" sz="1400" dirty="0" err="1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Pa·S</a:t>
                      </a:r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80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90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140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200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200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200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0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zh-CN" altLang="en-US" sz="1400" b="1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导热系数（</a:t>
                      </a:r>
                      <a:r>
                        <a:rPr lang="en-US" altLang="zh-CN" sz="1400" b="1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W/(</a:t>
                      </a:r>
                      <a:r>
                        <a:rPr lang="en-US" altLang="zh-CN" sz="1400" b="1" dirty="0" err="1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m·K</a:t>
                      </a:r>
                      <a:r>
                        <a:rPr lang="en-US" altLang="zh-CN" sz="1400" b="1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altLang="en-US" sz="1400" b="1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400" b="1" u="none" strike="noStrike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1.0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u="none" strike="noStrike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2.0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u="none" strike="noStrike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3.0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4.0</a:t>
                      </a: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5.0</a:t>
                      </a: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6.0</a:t>
                      </a: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0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密度（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g/cm</a:t>
                      </a:r>
                      <a:r>
                        <a:rPr lang="en-US" altLang="zh-CN" sz="1400" baseline="300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2.5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2.8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3.0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3.1</a:t>
                      </a: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3.1</a:t>
                      </a: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3.1</a:t>
                      </a: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工作温度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℃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-40~150</a:t>
                      </a: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-40~150</a:t>
                      </a: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-40~150</a:t>
                      </a: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-40~150</a:t>
                      </a: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-40~150</a:t>
                      </a: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-40~150</a:t>
                      </a: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3739892"/>
                  </a:ext>
                </a:extLst>
              </a:tr>
              <a:tr h="8280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阻燃（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UL94</a:t>
                      </a:r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V-0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V-0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V-0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V-0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V-0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V-0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7" marR="91437" marT="45717" marB="4571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53855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31E2F3D-8BA2-0F11-251F-18E980B754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774" y="3769687"/>
            <a:ext cx="2353225" cy="3328204"/>
          </a:xfrm>
          <a:prstGeom prst="rect">
            <a:avLst/>
          </a:prstGeom>
          <a:ln w="317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A33A9FA-DE66-76E0-0B16-71E21A838E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581" y="3769687"/>
            <a:ext cx="2353226" cy="3330894"/>
          </a:xfrm>
          <a:prstGeom prst="rect">
            <a:avLst/>
          </a:prstGeom>
          <a:ln w="317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7DF6A18-6EAC-45D7-87B0-C3B2B8EB78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t="1093" r="2212" b="1093"/>
          <a:stretch/>
        </p:blipFill>
        <p:spPr>
          <a:xfrm>
            <a:off x="6123479" y="3769687"/>
            <a:ext cx="2394128" cy="3312890"/>
          </a:xfrm>
          <a:prstGeom prst="rect">
            <a:avLst/>
          </a:prstGeom>
          <a:ln w="317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0F4FB61-0AFD-F5CA-2384-E4644EA9D1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158" y="3769687"/>
            <a:ext cx="2353225" cy="3328674"/>
          </a:xfrm>
          <a:prstGeom prst="rect">
            <a:avLst/>
          </a:prstGeom>
          <a:ln w="317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0" name="矩形 59">
            <a:extLst>
              <a:ext uri="{FF2B5EF4-FFF2-40B4-BE49-F238E27FC236}">
                <a16:creationId xmlns:a16="http://schemas.microsoft.com/office/drawing/2014/main" id="{F73962CA-2396-42CA-AF19-70033EE83C04}"/>
              </a:ext>
            </a:extLst>
          </p:cNvPr>
          <p:cNvSpPr/>
          <p:nvPr/>
        </p:nvSpPr>
        <p:spPr>
          <a:xfrm>
            <a:off x="323783" y="262598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知识产权</a:t>
            </a:r>
          </a:p>
        </p:txBody>
      </p:sp>
      <p:graphicFrame>
        <p:nvGraphicFramePr>
          <p:cNvPr id="18" name="表格 8">
            <a:extLst>
              <a:ext uri="{FF2B5EF4-FFF2-40B4-BE49-F238E27FC236}">
                <a16:creationId xmlns:a16="http://schemas.microsoft.com/office/drawing/2014/main" id="{D7C15460-9365-4F65-9048-A61919D88F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171182"/>
              </p:ext>
            </p:extLst>
          </p:nvPr>
        </p:nvGraphicFramePr>
        <p:xfrm>
          <a:off x="823709" y="880021"/>
          <a:ext cx="11211332" cy="2666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1184166760"/>
                    </a:ext>
                  </a:extLst>
                </a:gridCol>
                <a:gridCol w="6264696">
                  <a:extLst>
                    <a:ext uri="{9D8B030D-6E8A-4147-A177-3AD203B41FA5}">
                      <a16:colId xmlns:a16="http://schemas.microsoft.com/office/drawing/2014/main" val="710130327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682715397"/>
                    </a:ext>
                  </a:extLst>
                </a:gridCol>
                <a:gridCol w="1562260">
                  <a:extLst>
                    <a:ext uri="{9D8B030D-6E8A-4147-A177-3AD203B41FA5}">
                      <a16:colId xmlns:a16="http://schemas.microsoft.com/office/drawing/2014/main" val="884438388"/>
                    </a:ext>
                  </a:extLst>
                </a:gridCol>
              </a:tblGrid>
              <a:tr h="37835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序号</a:t>
                      </a:r>
                    </a:p>
                  </a:txBody>
                  <a:tcPr anchor="ctr">
                    <a:solidFill>
                      <a:srgbClr val="228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专利名称</a:t>
                      </a:r>
                    </a:p>
                  </a:txBody>
                  <a:tcPr anchor="ctr">
                    <a:solidFill>
                      <a:srgbClr val="228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专利申请号</a:t>
                      </a:r>
                      <a:r>
                        <a:rPr lang="en-US" altLang="zh-CN" sz="15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altLang="en-US" sz="15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授权号</a:t>
                      </a:r>
                    </a:p>
                  </a:txBody>
                  <a:tcPr anchor="ctr">
                    <a:solidFill>
                      <a:srgbClr val="228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状态</a:t>
                      </a:r>
                    </a:p>
                  </a:txBody>
                  <a:tcPr anchor="ctr">
                    <a:solidFill>
                      <a:srgbClr val="228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5485784"/>
                  </a:ext>
                </a:extLst>
              </a:tr>
              <a:tr h="31058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15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altLang="en-US" sz="15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一种氧化还原制备石墨烯的方法</a:t>
                      </a:r>
                      <a:endParaRPr lang="zh-CN" sz="15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5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201110372309.X</a:t>
                      </a:r>
                      <a:endParaRPr lang="zh-CN" sz="15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altLang="en-US" sz="15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已授权</a:t>
                      </a:r>
                      <a:endParaRPr lang="zh-CN" sz="15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1819952"/>
                  </a:ext>
                </a:extLst>
              </a:tr>
              <a:tr h="3263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5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5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一种</a:t>
                      </a:r>
                      <a:r>
                        <a:rPr kumimoji="0" lang="en-US" altLang="zh-CN" sz="15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5G</a:t>
                      </a:r>
                      <a:r>
                        <a:rPr kumimoji="0" lang="zh-CN" altLang="en-US" sz="15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手机用自动点导热凝胶装置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5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201910912962.7</a:t>
                      </a:r>
                      <a:endParaRPr lang="zh-CN" altLang="zh-CN" sz="15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5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已授权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6641633"/>
                  </a:ext>
                </a:extLst>
              </a:tr>
              <a:tr h="36208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 sz="15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kumimoji="0" lang="zh-CN" altLang="en-US" sz="15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一种大功率</a:t>
                      </a:r>
                      <a:r>
                        <a:rPr kumimoji="0" lang="en-US" altLang="zh-CN" sz="15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LED</a:t>
                      </a:r>
                      <a:r>
                        <a:rPr kumimoji="0" lang="zh-CN" altLang="en-US" sz="15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灯具封装用多维碳材料修饰的高导热复合热界面材料</a:t>
                      </a:r>
                      <a:endParaRPr lang="zh-CN" sz="15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zh-CN" sz="15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201910161474.7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5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实质审查</a:t>
                      </a:r>
                      <a:endParaRPr lang="zh-CN" sz="15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8011968"/>
                  </a:ext>
                </a:extLst>
              </a:tr>
              <a:tr h="31058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altLang="en-US" sz="15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sz="15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一种5G用自动点导热凝胶装置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201921606831.8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5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实质审查</a:t>
                      </a:r>
                      <a:endParaRPr lang="zh-CN" altLang="zh-CN" sz="15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0822436"/>
                  </a:ext>
                </a:extLst>
              </a:tr>
              <a:tr h="30816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zh-CN" altLang="en-US" sz="15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altLang="en-US" sz="15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一种柔性高导热石墨烯散热膜及其制备方法</a:t>
                      </a:r>
                      <a:endParaRPr lang="zh-CN" sz="15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5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202211086145.9</a:t>
                      </a:r>
                      <a:endParaRPr lang="zh-CN" sz="15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5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实质审查</a:t>
                      </a:r>
                      <a:endParaRPr lang="zh-CN" altLang="zh-CN" sz="15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2675202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zh-CN" altLang="en-US" sz="15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altLang="en-US" sz="15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一种单组分导热凝胶及其制备方法</a:t>
                      </a:r>
                      <a:endParaRPr lang="zh-CN" sz="15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5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202310355366X</a:t>
                      </a:r>
                      <a:endParaRPr lang="zh-CN" sz="15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实质审查</a:t>
                      </a:r>
                      <a:endParaRPr lang="zh-CN" altLang="zh-CN" sz="15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7973694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zh-CN" altLang="en-US" sz="15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altLang="en-US" sz="15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一种低密度单组分导热凝胶的制备方法</a:t>
                      </a:r>
                      <a:endParaRPr lang="zh-CN" sz="15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kern="10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2023116875638</a:t>
                      </a:r>
                      <a:endParaRPr lang="zh-CN" altLang="zh-CN" sz="15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专利受理</a:t>
                      </a:r>
                      <a:endParaRPr lang="zh-CN" altLang="zh-CN" sz="15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4910769"/>
                  </a:ext>
                </a:extLst>
              </a:tr>
            </a:tbl>
          </a:graphicData>
        </a:graphic>
      </p:graphicFrame>
      <p:pic>
        <p:nvPicPr>
          <p:cNvPr id="21" name="图片 20">
            <a:extLst>
              <a:ext uri="{FF2B5EF4-FFF2-40B4-BE49-F238E27FC236}">
                <a16:creationId xmlns:a16="http://schemas.microsoft.com/office/drawing/2014/main" id="{483ED910-89E6-4B75-87D4-070D31FCC5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967" y="3769687"/>
            <a:ext cx="2304680" cy="3330893"/>
          </a:xfrm>
          <a:prstGeom prst="rect">
            <a:avLst/>
          </a:prstGeom>
          <a:ln w="317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CC6A9D1-8D9D-CEA6-98F1-EDC190DA00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93" y="3769687"/>
            <a:ext cx="2342066" cy="3312890"/>
          </a:xfrm>
          <a:prstGeom prst="rect">
            <a:avLst/>
          </a:prstGeom>
          <a:ln w="317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191E9721-A6A8-6A88-0104-95351A6CD7F4}"/>
              </a:ext>
            </a:extLst>
          </p:cNvPr>
          <p:cNvCxnSpPr/>
          <p:nvPr/>
        </p:nvCxnSpPr>
        <p:spPr>
          <a:xfrm>
            <a:off x="408863" y="771787"/>
            <a:ext cx="1244953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2564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>
            <a:extLst>
              <a:ext uri="{FF2B5EF4-FFF2-40B4-BE49-F238E27FC236}">
                <a16:creationId xmlns:a16="http://schemas.microsoft.com/office/drawing/2014/main" id="{F73962CA-2396-42CA-AF19-70033EE83C04}"/>
              </a:ext>
            </a:extLst>
          </p:cNvPr>
          <p:cNvSpPr/>
          <p:nvPr/>
        </p:nvSpPr>
        <p:spPr>
          <a:xfrm>
            <a:off x="323783" y="262598"/>
            <a:ext cx="2865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第三方检测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3A9721B-80D6-49F2-B1A6-156EB3EF4761}"/>
              </a:ext>
            </a:extLst>
          </p:cNvPr>
          <p:cNvSpPr/>
          <p:nvPr/>
        </p:nvSpPr>
        <p:spPr>
          <a:xfrm>
            <a:off x="394814" y="2320181"/>
            <a:ext cx="25937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kumimoji="1" lang="zh-CN" altLang="en-US" sz="2109" b="1" dirty="0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lt"/>
              </a:rPr>
              <a:t>第三方检测报告</a:t>
            </a:r>
            <a:endParaRPr kumimoji="1" lang="en-US" altLang="zh-CN" sz="2109" b="1" dirty="0">
              <a:solidFill>
                <a:srgbClr val="0000CC"/>
              </a:solidFill>
              <a:latin typeface="Times New Roman" panose="02020603050405020304" pitchFamily="18" charset="0"/>
              <a:ea typeface="黑体" panose="02010609060101010101" pitchFamily="49" charset="-122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DF69013-7479-40F1-91FB-2C4A03E9EFB0}"/>
              </a:ext>
            </a:extLst>
          </p:cNvPr>
          <p:cNvSpPr/>
          <p:nvPr/>
        </p:nvSpPr>
        <p:spPr>
          <a:xfrm>
            <a:off x="360876" y="923786"/>
            <a:ext cx="5147563" cy="41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kumimoji="1" lang="zh-CN" altLang="en-US" sz="2109" b="1" dirty="0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权威机构检测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37352CC-4ED8-4E19-B3B2-5B38C8B0B6AA}"/>
              </a:ext>
            </a:extLst>
          </p:cNvPr>
          <p:cNvSpPr/>
          <p:nvPr/>
        </p:nvSpPr>
        <p:spPr>
          <a:xfrm>
            <a:off x="404472" y="1447561"/>
            <a:ext cx="11777846" cy="495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测试表明本项目导热凝胶的热导率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超过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12 W/(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m·K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性能明显优于国外同类高端产品。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EB47690-EA5E-19F9-557A-4BC88EC76B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275" y="3184277"/>
            <a:ext cx="2549158" cy="3600000"/>
          </a:xfrm>
          <a:prstGeom prst="rect">
            <a:avLst/>
          </a:prstGeom>
          <a:ln w="317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9B9C0EE-A0C6-E4D0-2053-928A9E2289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13" y="3184277"/>
            <a:ext cx="2511237" cy="3600000"/>
          </a:xfrm>
          <a:prstGeom prst="rect">
            <a:avLst/>
          </a:prstGeom>
          <a:ln w="317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50A7ED8-2D52-7106-9987-504DDCBA96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303" y="3184277"/>
            <a:ext cx="2564277" cy="3600000"/>
          </a:xfrm>
          <a:prstGeom prst="rect">
            <a:avLst/>
          </a:prstGeom>
          <a:ln w="317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DC664FF-E7C8-C81D-CFEF-F199998CA8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297" y="3184277"/>
            <a:ext cx="2525103" cy="3600000"/>
          </a:xfrm>
          <a:prstGeom prst="rect">
            <a:avLst/>
          </a:prstGeom>
          <a:ln w="317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356C42C-34DE-3393-7F1D-A89FD429EC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75" y="3184277"/>
            <a:ext cx="2533689" cy="3600000"/>
          </a:xfrm>
          <a:prstGeom prst="rect">
            <a:avLst/>
          </a:prstGeom>
          <a:ln w="317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E7A9FA6-95C6-6B62-B3E9-48DF4C8348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527" y="3184277"/>
            <a:ext cx="2563915" cy="3600000"/>
          </a:xfrm>
          <a:prstGeom prst="rect">
            <a:avLst/>
          </a:prstGeom>
          <a:ln w="317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ED2C96F8-5E7F-4E6E-0EEA-665901D3EA51}"/>
              </a:ext>
            </a:extLst>
          </p:cNvPr>
          <p:cNvCxnSpPr/>
          <p:nvPr/>
        </p:nvCxnSpPr>
        <p:spPr>
          <a:xfrm>
            <a:off x="408863" y="771787"/>
            <a:ext cx="1244953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1601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6225131" y="3003593"/>
            <a:ext cx="6633266" cy="1205376"/>
          </a:xfrm>
          <a:prstGeom prst="rect">
            <a:avLst/>
          </a:prstGeom>
          <a:solidFill>
            <a:srgbClr val="1F4E7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41682" rIns="949115" anchor="ctr"/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77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053" name="文本框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33784" y="2808000"/>
            <a:ext cx="1442703" cy="155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123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04</a:t>
            </a:r>
            <a:endParaRPr kumimoji="0" lang="zh-CN" altLang="en-US" sz="10123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标题 5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302898" y="3346966"/>
            <a:ext cx="6319165" cy="60939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Arial" panose="020B0604020202020204" pitchFamily="34" charset="0"/>
              </a:rPr>
              <a:t>竞争优势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7098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9E7CBEB6-EE34-48E8-9324-2754BEB02817}"/>
              </a:ext>
            </a:extLst>
          </p:cNvPr>
          <p:cNvCxnSpPr/>
          <p:nvPr/>
        </p:nvCxnSpPr>
        <p:spPr>
          <a:xfrm>
            <a:off x="408863" y="771787"/>
            <a:ext cx="1244953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5">
            <a:extLst>
              <a:ext uri="{FF2B5EF4-FFF2-40B4-BE49-F238E27FC236}">
                <a16:creationId xmlns:a16="http://schemas.microsoft.com/office/drawing/2014/main" id="{98F3FD01-A738-44F8-A485-B548570E9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604" y="205054"/>
            <a:ext cx="2659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国际竞争对手工艺</a:t>
            </a:r>
            <a:endParaRPr lang="zh-CN" altLang="zh-CN" sz="24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文本框 5">
            <a:extLst>
              <a:ext uri="{FF2B5EF4-FFF2-40B4-BE49-F238E27FC236}">
                <a16:creationId xmlns:a16="http://schemas.microsoft.com/office/drawing/2014/main" id="{FF400A1A-760E-431B-953C-675029F83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75" y="6231254"/>
            <a:ext cx="10225136" cy="40011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传统球形颗粒填充已接近极限，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高填充操作性差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2492B81-82BE-32D0-3F42-413D2F94A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75" y="1179605"/>
            <a:ext cx="6120680" cy="364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99">
            <a:extLst>
              <a:ext uri="{FF2B5EF4-FFF2-40B4-BE49-F238E27FC236}">
                <a16:creationId xmlns:a16="http://schemas.microsoft.com/office/drawing/2014/main" id="{20054C6D-CE97-A2F1-79E0-0A43732A6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113" y="5074317"/>
            <a:ext cx="10190798" cy="858377"/>
          </a:xfrm>
          <a:prstGeom prst="rect">
            <a:avLst/>
          </a:prstGeom>
          <a:noFill/>
          <a:ln w="9525">
            <a:solidFill>
              <a:srgbClr val="1F497D">
                <a:lumMod val="60000"/>
                <a:lumOff val="40000"/>
              </a:srgbClr>
            </a:solidFill>
            <a:prstDash val="dash"/>
            <a:miter lim="800000"/>
          </a:ln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填充量小时，易分散，可操作性好，未形成导热通路，导热低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填充量大时，导热通路多，导热高，但易团聚，可操作性差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C61CA4C0-6F44-13B6-FB22-7AB824683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9495" y="1314136"/>
            <a:ext cx="3596465" cy="3461621"/>
          </a:xfrm>
          <a:prstGeom prst="rect">
            <a:avLst/>
          </a:prstGeom>
        </p:spPr>
      </p:pic>
      <p:sp>
        <p:nvSpPr>
          <p:cNvPr id="8" name="文本框 12">
            <a:extLst>
              <a:ext uri="{FF2B5EF4-FFF2-40B4-BE49-F238E27FC236}">
                <a16:creationId xmlns:a16="http://schemas.microsoft.com/office/drawing/2014/main" id="{CE5CB6C2-44A4-D4E6-F190-353DCA4AFE81}"/>
              </a:ext>
            </a:extLst>
          </p:cNvPr>
          <p:cNvSpPr txBox="1"/>
          <p:nvPr/>
        </p:nvSpPr>
        <p:spPr>
          <a:xfrm>
            <a:off x="7815529" y="1167297"/>
            <a:ext cx="2871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不同粒径搭配接近极限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008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F10CF9-318E-8F97-E5C6-3062E1F8F85C}"/>
              </a:ext>
            </a:extLst>
          </p:cNvPr>
          <p:cNvSpPr txBox="1"/>
          <p:nvPr/>
        </p:nvSpPr>
        <p:spPr>
          <a:xfrm>
            <a:off x="712861" y="901769"/>
            <a:ext cx="10278045" cy="1113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石墨烯的导热系数高达</a:t>
            </a:r>
            <a:r>
              <a:rPr kumimoji="0" lang="zh-CN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5300 W/(m·K)，是已知导热性能最好的材料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；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石墨烯独具的全柔和最薄特性赋予了其极低的比重，</a:t>
            </a:r>
            <a:r>
              <a:rPr kumimoji="0" lang="zh-CN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密度远小于金属铜和铝合金</a:t>
            </a:r>
            <a:r>
              <a:rPr kumimoji="0" lang="zh-CN" altLang="zh-CN" sz="18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AE37032-E9A4-B200-7AB3-B9911B45F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751" y="2464704"/>
            <a:ext cx="5183149" cy="3599891"/>
          </a:xfrm>
          <a:prstGeom prst="rect">
            <a:avLst/>
          </a:prstGeom>
        </p:spPr>
      </p:pic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C854D993-F450-A71B-BD3D-D353394EE933}"/>
              </a:ext>
            </a:extLst>
          </p:cNvPr>
          <p:cNvGraphicFramePr>
            <a:graphicFrameLocks noGrp="1"/>
          </p:cNvGraphicFramePr>
          <p:nvPr/>
        </p:nvGraphicFramePr>
        <p:xfrm>
          <a:off x="6285359" y="2464704"/>
          <a:ext cx="5256585" cy="3599893"/>
        </p:xfrm>
        <a:graphic>
          <a:graphicData uri="http://schemas.openxmlformats.org/drawingml/2006/table">
            <a:tbl>
              <a:tblPr/>
              <a:tblGrid>
                <a:gridCol w="1752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1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87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indent="11430" algn="ctr"/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材料名称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8E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indent="11430" algn="ctr"/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热导率（</a:t>
                      </a: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W/(m</a:t>
                      </a: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·</a:t>
                      </a: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K)</a:t>
                      </a: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8E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indent="11430" algn="ctr"/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比重（</a:t>
                      </a: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g/cm</a:t>
                      </a:r>
                      <a:r>
                        <a:rPr lang="en-US" sz="1600" b="1" kern="100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8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5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indent="11430" algn="ctr"/>
                      <a:r>
                        <a:rPr lang="zh-CN" sz="16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石墨烯</a:t>
                      </a:r>
                      <a:endParaRPr lang="zh-CN" sz="16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indent="11430" algn="ctr"/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5300</a:t>
                      </a:r>
                      <a:endParaRPr lang="zh-CN" sz="16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indent="11430" algn="ctr"/>
                      <a:r>
                        <a:rPr lang="zh-CN" sz="16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＜</a:t>
                      </a: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2.0</a:t>
                      </a:r>
                      <a:endParaRPr lang="zh-CN" sz="16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5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indent="11430" algn="ctr"/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碳纳米管</a:t>
                      </a:r>
                    </a:p>
                  </a:txBody>
                  <a:tcPr marL="68570" marR="6857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indent="11430" algn="ctr"/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3000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indent="11430" algn="ctr"/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2.1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5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indent="11430" algn="ctr"/>
                      <a:r>
                        <a:rPr lang="zh-CN" sz="1600" kern="10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金刚石</a:t>
                      </a:r>
                    </a:p>
                  </a:txBody>
                  <a:tcPr marL="68570" marR="6857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indent="11430" algn="ctr"/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900~2320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indent="11430" algn="ctr"/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3.5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5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indent="11430" algn="ctr"/>
                      <a:r>
                        <a:rPr lang="zh-CN" sz="1600" kern="10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银</a:t>
                      </a:r>
                    </a:p>
                  </a:txBody>
                  <a:tcPr marL="68570" marR="6857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indent="11430" algn="ctr"/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420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indent="11430" algn="ctr"/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10.5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05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indent="11430" algn="ctr"/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铜</a:t>
                      </a:r>
                    </a:p>
                  </a:txBody>
                  <a:tcPr marL="68570" marR="6857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indent="11430" algn="ctr"/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401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indent="11430" algn="ctr"/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8.9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85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indent="11430" algn="ctr"/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铝</a:t>
                      </a:r>
                    </a:p>
                  </a:txBody>
                  <a:tcPr marL="68570" marR="6857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indent="11430" algn="ctr"/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237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indent="11430" algn="ctr"/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2.7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矩形 11">
            <a:extLst>
              <a:ext uri="{FF2B5EF4-FFF2-40B4-BE49-F238E27FC236}">
                <a16:creationId xmlns:a16="http://schemas.microsoft.com/office/drawing/2014/main" id="{5C865A14-8912-8485-922D-2B65D552B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751" y="6460863"/>
            <a:ext cx="10873208" cy="40011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石墨烯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极具潜力解决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5G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、航空航天等领域的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导散热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难题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1F7BD3F-3409-5A9F-8E29-33342E299854}"/>
              </a:ext>
            </a:extLst>
          </p:cNvPr>
          <p:cNvSpPr/>
          <p:nvPr/>
        </p:nvSpPr>
        <p:spPr>
          <a:xfrm>
            <a:off x="323783" y="262598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技术创新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FB99A6EA-BC34-238E-3EF9-849BD63C9582}"/>
              </a:ext>
            </a:extLst>
          </p:cNvPr>
          <p:cNvCxnSpPr/>
          <p:nvPr/>
        </p:nvCxnSpPr>
        <p:spPr>
          <a:xfrm>
            <a:off x="408863" y="771787"/>
            <a:ext cx="1244953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555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9">
            <a:extLst>
              <a:ext uri="{FF2B5EF4-FFF2-40B4-BE49-F238E27FC236}">
                <a16:creationId xmlns:a16="http://schemas.microsoft.com/office/drawing/2014/main" id="{06371449-9AA2-499D-9EE4-CD3E998E2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17" y="4048373"/>
            <a:ext cx="10669150" cy="36988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传统球形颗粒粒径搭配接近极限，采用新型结构设计复合填料提升性能</a:t>
            </a:r>
          </a:p>
        </p:txBody>
      </p:sp>
      <p:sp>
        <p:nvSpPr>
          <p:cNvPr id="23" name="文本框 10">
            <a:extLst>
              <a:ext uri="{FF2B5EF4-FFF2-40B4-BE49-F238E27FC236}">
                <a16:creationId xmlns:a16="http://schemas.microsoft.com/office/drawing/2014/main" id="{818831B3-6FD4-4B97-A325-1056F7863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582" y="4480421"/>
            <a:ext cx="10684999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新型结构导热凝胶产品性能比较</a:t>
            </a:r>
          </a:p>
        </p:txBody>
      </p:sp>
      <p:sp>
        <p:nvSpPr>
          <p:cNvPr id="24" name="文本框 11">
            <a:extLst>
              <a:ext uri="{FF2B5EF4-FFF2-40B4-BE49-F238E27FC236}">
                <a16:creationId xmlns:a16="http://schemas.microsoft.com/office/drawing/2014/main" id="{A6D75675-F40A-492F-9EC5-F28D23B68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759" y="6496645"/>
            <a:ext cx="10684999" cy="398462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高效导热通路设计，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降低填充份数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，密度降低，粘度降低，操作性更佳</a:t>
            </a:r>
          </a:p>
        </p:txBody>
      </p:sp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87606B4E-3518-B99D-E29E-023A26F33E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5085965"/>
              </p:ext>
            </p:extLst>
          </p:nvPr>
        </p:nvGraphicFramePr>
        <p:xfrm>
          <a:off x="821701" y="4912469"/>
          <a:ext cx="10733954" cy="13237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4576">
                  <a:extLst>
                    <a:ext uri="{9D8B030D-6E8A-4147-A177-3AD203B41FA5}">
                      <a16:colId xmlns:a16="http://schemas.microsoft.com/office/drawing/2014/main" val="957395161"/>
                    </a:ext>
                  </a:extLst>
                </a:gridCol>
                <a:gridCol w="2419005">
                  <a:extLst>
                    <a:ext uri="{9D8B030D-6E8A-4147-A177-3AD203B41FA5}">
                      <a16:colId xmlns:a16="http://schemas.microsoft.com/office/drawing/2014/main" val="3132082952"/>
                    </a:ext>
                  </a:extLst>
                </a:gridCol>
                <a:gridCol w="2322205">
                  <a:extLst>
                    <a:ext uri="{9D8B030D-6E8A-4147-A177-3AD203B41FA5}">
                      <a16:colId xmlns:a16="http://schemas.microsoft.com/office/drawing/2014/main" val="658018680"/>
                    </a:ext>
                  </a:extLst>
                </a:gridCol>
                <a:gridCol w="1971377">
                  <a:extLst>
                    <a:ext uri="{9D8B030D-6E8A-4147-A177-3AD203B41FA5}">
                      <a16:colId xmlns:a16="http://schemas.microsoft.com/office/drawing/2014/main" val="3598824072"/>
                    </a:ext>
                  </a:extLst>
                </a:gridCol>
                <a:gridCol w="2146791">
                  <a:extLst>
                    <a:ext uri="{9D8B030D-6E8A-4147-A177-3AD203B41FA5}">
                      <a16:colId xmlns:a16="http://schemas.microsoft.com/office/drawing/2014/main" val="3545331723"/>
                    </a:ext>
                  </a:extLst>
                </a:gridCol>
              </a:tblGrid>
              <a:tr h="441265">
                <a:tc>
                  <a:txBody>
                    <a:bodyPr/>
                    <a:lstStyle/>
                    <a:p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填充份数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导热率（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W/(</a:t>
                      </a:r>
                      <a:r>
                        <a:rPr lang="en-US" altLang="zh-CN" sz="1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m·K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粘度（万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cp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挤出速率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9914059"/>
                  </a:ext>
                </a:extLst>
              </a:tr>
              <a:tr h="44126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/>
                        <a:t>传统导热凝胶</a:t>
                      </a:r>
                      <a:endParaRPr lang="zh-CN" altLang="en-US" sz="16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1400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8642157"/>
                  </a:ext>
                </a:extLst>
              </a:tr>
              <a:tr h="44126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/>
                        <a:t>本产品</a:t>
                      </a:r>
                      <a:endParaRPr lang="zh-CN" altLang="en-US" sz="16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9293441"/>
                  </a:ext>
                </a:extLst>
              </a:tr>
            </a:tbl>
          </a:graphicData>
        </a:graphic>
      </p:graphicFrame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FF8D94BD-F86A-D6B7-3932-03A1FB45DC8F}"/>
              </a:ext>
            </a:extLst>
          </p:cNvPr>
          <p:cNvCxnSpPr/>
          <p:nvPr/>
        </p:nvCxnSpPr>
        <p:spPr>
          <a:xfrm>
            <a:off x="408863" y="771787"/>
            <a:ext cx="1244953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A2E28BC2-E33A-47E7-BB9E-E85125592C39}"/>
              </a:ext>
            </a:extLst>
          </p:cNvPr>
          <p:cNvSpPr/>
          <p:nvPr/>
        </p:nvSpPr>
        <p:spPr>
          <a:xfrm>
            <a:off x="323783" y="262598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技术创新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B5F7721-4E98-46F1-782E-D5BE06DC9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01" y="1149851"/>
            <a:ext cx="10688491" cy="250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805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>
            <a:extLst>
              <a:ext uri="{FF2B5EF4-FFF2-40B4-BE49-F238E27FC236}">
                <a16:creationId xmlns:a16="http://schemas.microsoft.com/office/drawing/2014/main" id="{F73962CA-2396-42CA-AF19-70033EE83C04}"/>
              </a:ext>
            </a:extLst>
          </p:cNvPr>
          <p:cNvSpPr/>
          <p:nvPr/>
        </p:nvSpPr>
        <p:spPr>
          <a:xfrm>
            <a:off x="323783" y="262598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竞争优势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C1DE08C-95E9-4B85-856E-1706AAC587DA}"/>
              </a:ext>
            </a:extLst>
          </p:cNvPr>
          <p:cNvSpPr/>
          <p:nvPr/>
        </p:nvSpPr>
        <p:spPr>
          <a:xfrm>
            <a:off x="342693" y="953150"/>
            <a:ext cx="12173364" cy="392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zh-CN" altLang="en-US" b="1" kern="100" dirty="0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性能优势：</a:t>
            </a:r>
            <a:r>
              <a:rPr lang="zh-CN" altLang="en-US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项目产品的</a:t>
            </a:r>
            <a:r>
              <a:rPr lang="zh-CN" altLang="zh-CN" kern="1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导热系数达到</a:t>
            </a:r>
            <a:r>
              <a:rPr lang="en-US" altLang="zh-CN" kern="1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12 W/(</a:t>
            </a:r>
            <a:r>
              <a:rPr lang="en-US" altLang="zh-CN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m·K</a:t>
            </a:r>
            <a:r>
              <a:rPr lang="en-US" altLang="zh-CN" kern="1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zh-CN" altLang="zh-CN" kern="1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可以有效解决</a:t>
            </a:r>
            <a:r>
              <a:rPr lang="en-US" altLang="zh-CN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5G</a:t>
            </a:r>
            <a:r>
              <a:rPr lang="zh-CN" altLang="en-US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手机、汽车电子、</a:t>
            </a:r>
            <a:r>
              <a:rPr lang="en-US" altLang="zh-CN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LED</a:t>
            </a:r>
            <a:r>
              <a:rPr lang="zh-CN" altLang="en-US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等的导热性能。</a:t>
            </a:r>
            <a:endParaRPr lang="zh-CN" altLang="zh-CN" sz="1400" kern="1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E254F9D-C5BE-416A-8D97-FD9A59CFB698}"/>
              </a:ext>
            </a:extLst>
          </p:cNvPr>
          <p:cNvSpPr/>
          <p:nvPr/>
        </p:nvSpPr>
        <p:spPr>
          <a:xfrm>
            <a:off x="407063" y="3943743"/>
            <a:ext cx="11782952" cy="911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>
              <a:lnSpc>
                <a:spcPct val="150000"/>
              </a:lnSpc>
              <a:spcAft>
                <a:spcPts val="600"/>
              </a:spcAft>
              <a:defRPr/>
            </a:pPr>
            <a:r>
              <a:rPr lang="zh-CN" altLang="en-US" b="1" dirty="0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技术及产业优势：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1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）公司基地具有完善的石墨烯产业链，核心原材料国产化；（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2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）创始人从事石墨烯研究十余年，拥有自主的配方设计和优化优势；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（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3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）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石墨烯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独具“二维”结构特征，减少添加量，</a:t>
            </a:r>
            <a:r>
              <a:rPr lang="zh-CN" altLang="zh-CN" dirty="0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成本</a:t>
            </a:r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仅为对手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一半</a:t>
            </a:r>
            <a:r>
              <a:rPr lang="zh-CN" altLang="zh-CN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70FD358C-9AB4-404F-9CA7-1EF658243D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846482"/>
              </p:ext>
            </p:extLst>
          </p:nvPr>
        </p:nvGraphicFramePr>
        <p:xfrm>
          <a:off x="452713" y="5108759"/>
          <a:ext cx="11449272" cy="1872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9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61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57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1685">
                  <a:extLst>
                    <a:ext uri="{9D8B030D-6E8A-4147-A177-3AD203B41FA5}">
                      <a16:colId xmlns:a16="http://schemas.microsoft.com/office/drawing/2014/main" val="3344785692"/>
                    </a:ext>
                  </a:extLst>
                </a:gridCol>
                <a:gridCol w="2456390">
                  <a:extLst>
                    <a:ext uri="{9D8B030D-6E8A-4147-A177-3AD203B41FA5}">
                      <a16:colId xmlns:a16="http://schemas.microsoft.com/office/drawing/2014/main" val="286477381"/>
                    </a:ext>
                  </a:extLst>
                </a:gridCol>
              </a:tblGrid>
              <a:tr h="468649">
                <a:tc>
                  <a:txBody>
                    <a:bodyPr/>
                    <a:lstStyle/>
                    <a:p>
                      <a:pPr indent="1143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名称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28EE2"/>
                    </a:solidFill>
                  </a:tcPr>
                </a:tc>
                <a:tc>
                  <a:txBody>
                    <a:bodyPr/>
                    <a:lstStyle/>
                    <a:p>
                      <a:pPr indent="1143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热导率（</a:t>
                      </a: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W/</a:t>
                      </a:r>
                      <a:r>
                        <a:rPr lang="en-US" sz="1600" b="1" kern="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m·K</a:t>
                      </a: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28EE2"/>
                    </a:solidFill>
                  </a:tcPr>
                </a:tc>
                <a:tc>
                  <a:txBody>
                    <a:bodyPr/>
                    <a:lstStyle/>
                    <a:p>
                      <a:pPr indent="1143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单价（元</a:t>
                      </a: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/kg</a:t>
                      </a: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28EE2"/>
                    </a:solidFill>
                  </a:tcPr>
                </a:tc>
                <a:tc>
                  <a:txBody>
                    <a:bodyPr/>
                    <a:lstStyle/>
                    <a:p>
                      <a:pPr indent="1143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用量（</a:t>
                      </a:r>
                      <a:r>
                        <a:rPr lang="en-US" sz="1600" b="1" kern="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wt</a:t>
                      </a: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%</a:t>
                      </a: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28EE2"/>
                    </a:solidFill>
                  </a:tcPr>
                </a:tc>
                <a:tc>
                  <a:txBody>
                    <a:bodyPr/>
                    <a:lstStyle/>
                    <a:p>
                      <a:pPr indent="1143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增加成本（元</a:t>
                      </a:r>
                      <a:r>
                        <a:rPr lang="en-US" sz="16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/kg</a:t>
                      </a:r>
                      <a:r>
                        <a:rPr lang="zh-CN" sz="16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L="68580" marR="68580" marT="0" marB="0" anchor="ctr">
                    <a:solidFill>
                      <a:srgbClr val="228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922">
                <a:tc>
                  <a:txBody>
                    <a:bodyPr/>
                    <a:lstStyle/>
                    <a:p>
                      <a:pPr indent="1143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银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43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420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43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700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43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5%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43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35</a:t>
                      </a:r>
                      <a:endParaRPr lang="zh-CN" sz="16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277">
                <a:tc>
                  <a:txBody>
                    <a:bodyPr/>
                    <a:lstStyle/>
                    <a:p>
                      <a:pPr indent="1143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金刚石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43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900~2320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43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1500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43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3%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43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45</a:t>
                      </a:r>
                      <a:endParaRPr lang="zh-CN" sz="16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631">
                <a:tc>
                  <a:txBody>
                    <a:bodyPr/>
                    <a:lstStyle/>
                    <a:p>
                      <a:pPr indent="1143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6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lt"/>
                        </a:rPr>
                        <a:t>石墨烯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43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5300</a:t>
                      </a:r>
                      <a:endParaRPr lang="zh-CN" sz="16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43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1000</a:t>
                      </a:r>
                      <a:endParaRPr lang="zh-CN" sz="16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43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1%</a:t>
                      </a:r>
                      <a:endParaRPr lang="zh-CN" sz="16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43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sz="16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729">
                <a:tc>
                  <a:txBody>
                    <a:bodyPr/>
                    <a:lstStyle/>
                    <a:p>
                      <a:pPr marL="0" indent="1143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碳纳米管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1143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3000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1143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1000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1143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1%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1143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sz="16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A96ADD07-25E6-662A-6D64-B6A5572015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3521858"/>
              </p:ext>
            </p:extLst>
          </p:nvPr>
        </p:nvGraphicFramePr>
        <p:xfrm>
          <a:off x="452713" y="1527440"/>
          <a:ext cx="11449273" cy="2304909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088401">
                  <a:extLst>
                    <a:ext uri="{9D8B030D-6E8A-4147-A177-3AD203B41FA5}">
                      <a16:colId xmlns:a16="http://schemas.microsoft.com/office/drawing/2014/main" val="3433030878"/>
                    </a:ext>
                  </a:extLst>
                </a:gridCol>
                <a:gridCol w="1974244">
                  <a:extLst>
                    <a:ext uri="{9D8B030D-6E8A-4147-A177-3AD203B41FA5}">
                      <a16:colId xmlns:a16="http://schemas.microsoft.com/office/drawing/2014/main" val="1524915377"/>
                    </a:ext>
                  </a:extLst>
                </a:gridCol>
                <a:gridCol w="1772791">
                  <a:extLst>
                    <a:ext uri="{9D8B030D-6E8A-4147-A177-3AD203B41FA5}">
                      <a16:colId xmlns:a16="http://schemas.microsoft.com/office/drawing/2014/main" val="4108461364"/>
                    </a:ext>
                  </a:extLst>
                </a:gridCol>
                <a:gridCol w="2068256">
                  <a:extLst>
                    <a:ext uri="{9D8B030D-6E8A-4147-A177-3AD203B41FA5}">
                      <a16:colId xmlns:a16="http://schemas.microsoft.com/office/drawing/2014/main" val="91445354"/>
                    </a:ext>
                  </a:extLst>
                </a:gridCol>
                <a:gridCol w="1846657">
                  <a:extLst>
                    <a:ext uri="{9D8B030D-6E8A-4147-A177-3AD203B41FA5}">
                      <a16:colId xmlns:a16="http://schemas.microsoft.com/office/drawing/2014/main" val="2129329306"/>
                    </a:ext>
                  </a:extLst>
                </a:gridCol>
                <a:gridCol w="1698924">
                  <a:extLst>
                    <a:ext uri="{9D8B030D-6E8A-4147-A177-3AD203B41FA5}">
                      <a16:colId xmlns:a16="http://schemas.microsoft.com/office/drawing/2014/main" val="1643983811"/>
                    </a:ext>
                  </a:extLst>
                </a:gridCol>
              </a:tblGrid>
              <a:tr h="4687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6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类别</a:t>
                      </a:r>
                    </a:p>
                  </a:txBody>
                  <a:tcPr marL="68580" marR="68580" marT="0" marB="0" anchor="ctr">
                    <a:solidFill>
                      <a:srgbClr val="228E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6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本项目</a:t>
                      </a:r>
                      <a:endParaRPr lang="zh-CN" sz="16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28E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6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美国派克</a:t>
                      </a:r>
                      <a:endParaRPr lang="zh-CN" sz="1600" b="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28E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6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美国</a:t>
                      </a: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莱尔德</a:t>
                      </a:r>
                      <a:endParaRPr lang="zh-CN" sz="1600" b="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28E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600" b="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德国瓦克</a:t>
                      </a:r>
                      <a:endParaRPr lang="zh-CN" sz="1600" b="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28E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6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飞荣达</a:t>
                      </a:r>
                      <a:endParaRPr lang="zh-CN" sz="16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28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144898"/>
                  </a:ext>
                </a:extLst>
              </a:tr>
              <a:tr h="3990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导热系数</a:t>
                      </a:r>
                      <a:r>
                        <a:rPr lang="en-US" altLang="zh-CN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zh-CN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W/(m·K)</a:t>
                      </a:r>
                      <a:r>
                        <a:rPr lang="en-US" altLang="zh-CN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12</a:t>
                      </a:r>
                      <a:endParaRPr lang="zh-CN" sz="18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8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8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8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4685"/>
                  </a:ext>
                </a:extLst>
              </a:tr>
              <a:tr h="34786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硬度</a:t>
                      </a:r>
                      <a:r>
                        <a:rPr lang="en-US" altLang="zh-CN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zh-CN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Shore00</a:t>
                      </a:r>
                      <a:r>
                        <a:rPr lang="en-US" altLang="zh-CN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40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1869944"/>
                  </a:ext>
                </a:extLst>
              </a:tr>
              <a:tr h="3654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工作温度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-40 ℃~180 ℃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-55 ℃~200 ℃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-40 ℃~150 ℃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-60 ℃~200 ℃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-60 ℃~200 ℃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0942534"/>
                  </a:ext>
                </a:extLst>
              </a:tr>
              <a:tr h="3248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体积电阻率</a:t>
                      </a:r>
                      <a:r>
                        <a:rPr lang="en-US" altLang="zh-CN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zh-CN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Ω·cm</a:t>
                      </a:r>
                      <a:r>
                        <a:rPr lang="en-US" altLang="zh-CN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zh-CN" sz="1800" b="0" kern="1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13 </a:t>
                      </a:r>
                      <a:endParaRPr lang="zh-CN" sz="18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zh-CN" sz="180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14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zh-CN" sz="180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13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zh-CN" sz="180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14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zh-CN" sz="180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14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4866942"/>
                  </a:ext>
                </a:extLst>
              </a:tr>
              <a:tr h="3990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最薄压缩厚度</a:t>
                      </a:r>
                      <a:r>
                        <a:rPr lang="en-US" altLang="zh-CN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zh-CN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lang="en-US" altLang="zh-CN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0.08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0.06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0.15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0.10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0.1</a:t>
                      </a: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9075233"/>
                  </a:ext>
                </a:extLst>
              </a:tr>
            </a:tbl>
          </a:graphicData>
        </a:graphic>
      </p:graphicFrame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D9C2E348-AF05-E3E9-0242-FF35FBCF52A9}"/>
              </a:ext>
            </a:extLst>
          </p:cNvPr>
          <p:cNvCxnSpPr/>
          <p:nvPr/>
        </p:nvCxnSpPr>
        <p:spPr>
          <a:xfrm>
            <a:off x="408863" y="771787"/>
            <a:ext cx="1244953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89520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>
            <a:extLst>
              <a:ext uri="{FF2B5EF4-FFF2-40B4-BE49-F238E27FC236}">
                <a16:creationId xmlns:a16="http://schemas.microsoft.com/office/drawing/2014/main" id="{F73962CA-2396-42CA-AF19-70033EE83C04}"/>
              </a:ext>
            </a:extLst>
          </p:cNvPr>
          <p:cNvSpPr/>
          <p:nvPr/>
        </p:nvSpPr>
        <p:spPr>
          <a:xfrm>
            <a:off x="323783" y="262598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竞争优势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D24B032-667B-4E72-A14C-1FA64BE9FD00}"/>
              </a:ext>
            </a:extLst>
          </p:cNvPr>
          <p:cNvSpPr/>
          <p:nvPr/>
        </p:nvSpPr>
        <p:spPr>
          <a:xfrm>
            <a:off x="632953" y="1494460"/>
            <a:ext cx="11592843" cy="1226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完成</a:t>
            </a:r>
            <a:r>
              <a:rPr kumimoji="0" lang="zh-CN" altLang="zh-CN" sz="20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导热填料的添加量与导热</a:t>
            </a:r>
            <a:r>
              <a:rPr kumimoji="0" lang="zh-CN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率</a:t>
            </a:r>
            <a:r>
              <a:rPr kumimoji="0" lang="zh-CN" altLang="zh-CN" sz="20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的线性关系，</a:t>
            </a:r>
            <a:r>
              <a:rPr kumimoji="0" lang="zh-CN" altLang="zh-CN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成功开发出针对不同应用领域（5G</a:t>
            </a: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手机、</a:t>
            </a:r>
            <a:r>
              <a:rPr kumimoji="0" lang="zh-CN" altLang="zh-CN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LED</a:t>
            </a: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、汽车电子、功率半导体等</a:t>
            </a:r>
            <a:r>
              <a:rPr kumimoji="0" lang="zh-CN" altLang="zh-CN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）系列高性能导热凝胶，可以有效满足不同用户的定制化需求。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F91B606-1B74-40DA-BCAB-6EADA9EF4047}"/>
              </a:ext>
            </a:extLst>
          </p:cNvPr>
          <p:cNvSpPr txBox="1"/>
          <p:nvPr/>
        </p:nvSpPr>
        <p:spPr>
          <a:xfrm>
            <a:off x="323783" y="1004022"/>
            <a:ext cx="645211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marL="342900" indent="-342900" eaLnBrk="1" hangingPunct="1">
              <a:buFont typeface="Wingdings" panose="05000000000000000000" pitchFamily="2" charset="2"/>
              <a:buChar char="q"/>
              <a:defRPr kumimoji="1" sz="2109" b="1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>
              <a:defRPr b="1">
                <a:latin typeface="Arial" panose="020B0604020202020204" pitchFamily="34" charset="0"/>
              </a:defRPr>
            </a:lvl2pPr>
            <a:lvl3pPr marL="1143000" indent="-228600">
              <a:defRPr b="1">
                <a:latin typeface="Arial" panose="020B0604020202020204" pitchFamily="34" charset="0"/>
              </a:defRPr>
            </a:lvl3pPr>
            <a:lvl4pPr marL="1600200" indent="-228600">
              <a:defRPr b="1">
                <a:latin typeface="Arial" panose="020B0604020202020204" pitchFamily="34" charset="0"/>
              </a:defRPr>
            </a:lvl4pPr>
            <a:lvl5pPr marL="2057400" indent="-228600">
              <a:defRPr b="1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1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定制化优势</a:t>
            </a:r>
            <a:endParaRPr kumimoji="1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D4A9B11-EC1F-451F-BAC7-4F7B312E30D4}"/>
              </a:ext>
            </a:extLst>
          </p:cNvPr>
          <p:cNvSpPr/>
          <p:nvPr/>
        </p:nvSpPr>
        <p:spPr>
          <a:xfrm>
            <a:off x="518829" y="5908970"/>
            <a:ext cx="32624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填料与</a:t>
            </a:r>
            <a:r>
              <a:rPr lang="zh-CN" altLang="en-US" sz="2000" kern="1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硅油基体</a:t>
            </a: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的线性关系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82A6B8F-14E9-4456-9B7E-24A670A10939}"/>
              </a:ext>
            </a:extLst>
          </p:cNvPr>
          <p:cNvSpPr/>
          <p:nvPr/>
        </p:nvSpPr>
        <p:spPr>
          <a:xfrm>
            <a:off x="7293471" y="5925247"/>
            <a:ext cx="27494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公司系列导热凝胶产品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50154BD-87BB-49ED-87BB-C0C419788C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9181" r="13390" b="4202"/>
          <a:stretch/>
        </p:blipFill>
        <p:spPr>
          <a:xfrm>
            <a:off x="404897" y="3091850"/>
            <a:ext cx="3376364" cy="2646339"/>
          </a:xfrm>
          <a:prstGeom prst="rect">
            <a:avLst/>
          </a:prstGeom>
        </p:spPr>
      </p:pic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61B244D0-8536-42A7-B615-B54F4FC285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453691"/>
              </p:ext>
            </p:extLst>
          </p:nvPr>
        </p:nvGraphicFramePr>
        <p:xfrm>
          <a:off x="3909095" y="3111240"/>
          <a:ext cx="4932549" cy="25924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81371">
                  <a:extLst>
                    <a:ext uri="{9D8B030D-6E8A-4147-A177-3AD203B41FA5}">
                      <a16:colId xmlns:a16="http://schemas.microsoft.com/office/drawing/2014/main" val="3105148003"/>
                    </a:ext>
                  </a:extLst>
                </a:gridCol>
                <a:gridCol w="935731">
                  <a:extLst>
                    <a:ext uri="{9D8B030D-6E8A-4147-A177-3AD203B41FA5}">
                      <a16:colId xmlns:a16="http://schemas.microsoft.com/office/drawing/2014/main" val="3050734324"/>
                    </a:ext>
                  </a:extLst>
                </a:gridCol>
                <a:gridCol w="813888">
                  <a:extLst>
                    <a:ext uri="{9D8B030D-6E8A-4147-A177-3AD203B41FA5}">
                      <a16:colId xmlns:a16="http://schemas.microsoft.com/office/drawing/2014/main" val="3624836828"/>
                    </a:ext>
                  </a:extLst>
                </a:gridCol>
                <a:gridCol w="1045375">
                  <a:extLst>
                    <a:ext uri="{9D8B030D-6E8A-4147-A177-3AD203B41FA5}">
                      <a16:colId xmlns:a16="http://schemas.microsoft.com/office/drawing/2014/main" val="67900614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1406525902"/>
                    </a:ext>
                  </a:extLst>
                </a:gridCol>
              </a:tblGrid>
              <a:tr h="518484">
                <a:tc>
                  <a:txBody>
                    <a:bodyPr/>
                    <a:lstStyle/>
                    <a:p>
                      <a:pPr algn="ctr"/>
                      <a:r>
                        <a:rPr lang="zh-CN" sz="13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序号</a:t>
                      </a:r>
                      <a:endParaRPr lang="zh-CN" sz="13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28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3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产品名称</a:t>
                      </a:r>
                      <a:endParaRPr lang="zh-CN" sz="13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28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3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规格及型号</a:t>
                      </a:r>
                      <a:endParaRPr lang="zh-CN" sz="13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28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3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热导率（</a:t>
                      </a:r>
                      <a:r>
                        <a:rPr lang="en-US" sz="13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W/(m</a:t>
                      </a:r>
                      <a:r>
                        <a:rPr lang="zh-CN" sz="13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·</a:t>
                      </a:r>
                      <a:r>
                        <a:rPr lang="en-US" sz="13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K)</a:t>
                      </a:r>
                      <a:r>
                        <a:rPr lang="zh-CN" sz="13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13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28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3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应用领域</a:t>
                      </a:r>
                      <a:endParaRPr lang="zh-CN" sz="13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28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65305"/>
                  </a:ext>
                </a:extLst>
              </a:tr>
              <a:tr h="518484">
                <a:tc>
                  <a:txBody>
                    <a:bodyPr/>
                    <a:lstStyle/>
                    <a:p>
                      <a:pPr algn="ctr"/>
                      <a:r>
                        <a:rPr lang="en-US" sz="13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13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3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导热凝胶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TG</a:t>
                      </a:r>
                      <a:r>
                        <a:rPr lang="en-US" altLang="zh-CN" sz="13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3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200</a:t>
                      </a:r>
                      <a:endParaRPr lang="zh-CN" sz="13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2.0</a:t>
                      </a:r>
                      <a:endParaRPr lang="zh-CN" sz="13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LED</a:t>
                      </a:r>
                      <a:r>
                        <a:rPr lang="zh-CN" sz="13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芯片、汽车电子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1111098"/>
                  </a:ext>
                </a:extLst>
              </a:tr>
              <a:tr h="518484">
                <a:tc>
                  <a:txBody>
                    <a:bodyPr/>
                    <a:lstStyle/>
                    <a:p>
                      <a:pPr algn="ctr"/>
                      <a:r>
                        <a:rPr lang="en-US" sz="13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3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3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导热凝胶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TG</a:t>
                      </a:r>
                      <a:r>
                        <a:rPr lang="en-US" altLang="zh-CN" sz="13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3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300</a:t>
                      </a:r>
                      <a:endParaRPr lang="zh-CN" sz="13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3.0</a:t>
                      </a:r>
                      <a:endParaRPr lang="zh-CN" sz="13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LED</a:t>
                      </a:r>
                      <a:r>
                        <a:rPr lang="zh-CN" sz="13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芯片、汽车电子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3263610"/>
                  </a:ext>
                </a:extLst>
              </a:tr>
              <a:tr h="518484">
                <a:tc>
                  <a:txBody>
                    <a:bodyPr/>
                    <a:lstStyle/>
                    <a:p>
                      <a:pPr algn="ctr"/>
                      <a:r>
                        <a:rPr lang="en-US" sz="13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13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3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导热凝胶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TG</a:t>
                      </a:r>
                      <a:r>
                        <a:rPr lang="en-US" altLang="zh-CN" sz="13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3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500</a:t>
                      </a:r>
                      <a:endParaRPr lang="zh-CN" sz="13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5.0</a:t>
                      </a:r>
                      <a:endParaRPr lang="zh-CN" sz="13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5G</a:t>
                      </a:r>
                      <a:r>
                        <a:rPr lang="zh-CN" sz="13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手机、基站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8846829"/>
                  </a:ext>
                </a:extLst>
              </a:tr>
              <a:tr h="518484">
                <a:tc>
                  <a:txBody>
                    <a:bodyPr/>
                    <a:lstStyle/>
                    <a:p>
                      <a:pPr algn="ctr"/>
                      <a:r>
                        <a:rPr lang="en-US" sz="13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sz="13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3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导热凝胶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TG</a:t>
                      </a:r>
                      <a:r>
                        <a:rPr lang="en-US" altLang="zh-CN" sz="13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3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1000</a:t>
                      </a:r>
                      <a:endParaRPr lang="zh-CN" sz="13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12.0</a:t>
                      </a:r>
                      <a:endParaRPr lang="zh-CN" sz="13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5G</a:t>
                      </a:r>
                      <a:r>
                        <a:rPr lang="zh-CN" sz="13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手机、基站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7642266"/>
                  </a:ext>
                </a:extLst>
              </a:tr>
            </a:tbl>
          </a:graphicData>
        </a:graphic>
      </p:graphicFrame>
      <p:pic>
        <p:nvPicPr>
          <p:cNvPr id="6" name="图片 5">
            <a:extLst>
              <a:ext uri="{FF2B5EF4-FFF2-40B4-BE49-F238E27FC236}">
                <a16:creationId xmlns:a16="http://schemas.microsoft.com/office/drawing/2014/main" id="{327C631B-107B-FCE2-5EE5-4FAE601F8D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1" r="26532" b="11042"/>
          <a:stretch/>
        </p:blipFill>
        <p:spPr>
          <a:xfrm>
            <a:off x="8944079" y="3111240"/>
            <a:ext cx="3376364" cy="2646339"/>
          </a:xfrm>
          <a:prstGeom prst="rect">
            <a:avLst/>
          </a:prstGeom>
        </p:spPr>
      </p:pic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FC471C04-26E6-3DC6-B731-DD1ED9DCE4BF}"/>
              </a:ext>
            </a:extLst>
          </p:cNvPr>
          <p:cNvCxnSpPr/>
          <p:nvPr/>
        </p:nvCxnSpPr>
        <p:spPr>
          <a:xfrm>
            <a:off x="408863" y="771787"/>
            <a:ext cx="1244953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8797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9C8C2FE-C59E-AC6A-2B3A-5FC65A0D8474}"/>
              </a:ext>
            </a:extLst>
          </p:cNvPr>
          <p:cNvSpPr txBox="1"/>
          <p:nvPr/>
        </p:nvSpPr>
        <p:spPr>
          <a:xfrm>
            <a:off x="351623" y="974259"/>
            <a:ext cx="2909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342900" indent="-342900" eaLnBrk="1" hangingPunct="1">
              <a:buFont typeface="Wingdings" panose="05000000000000000000" pitchFamily="2" charset="2"/>
              <a:buChar char="q"/>
              <a:defRPr kumimoji="1" sz="2109" b="1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>
              <a:defRPr b="1">
                <a:latin typeface="Arial" panose="020B0604020202020204" pitchFamily="34" charset="0"/>
              </a:defRPr>
            </a:lvl2pPr>
            <a:lvl3pPr marL="1143000" indent="-228600">
              <a:defRPr b="1">
                <a:latin typeface="Arial" panose="020B0604020202020204" pitchFamily="34" charset="0"/>
              </a:defRPr>
            </a:lvl3pPr>
            <a:lvl4pPr marL="1600200" indent="-228600">
              <a:defRPr b="1">
                <a:latin typeface="Arial" panose="020B0604020202020204" pitchFamily="34" charset="0"/>
              </a:defRPr>
            </a:lvl4pPr>
            <a:lvl5pPr marL="2057400" indent="-228600">
              <a:defRPr b="1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低渗油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/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低挥发</a:t>
            </a:r>
            <a:endParaRPr kumimoji="1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0F03312-C0E3-42FB-AF0F-B21162555152}"/>
              </a:ext>
            </a:extLst>
          </p:cNvPr>
          <p:cNvSpPr txBox="1"/>
          <p:nvPr/>
        </p:nvSpPr>
        <p:spPr>
          <a:xfrm>
            <a:off x="697815" y="1374369"/>
            <a:ext cx="11809312" cy="111594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硅油预处理工艺，去除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乙烯基硅油和含氢硅油中的环氧体，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-D</a:t>
            </a:r>
            <a:r>
              <a:rPr kumimoji="0" lang="en-US" altLang="zh-CN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＜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100 ppm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；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tabLst/>
              <a:defRPr/>
            </a:pPr>
            <a:r>
              <a:rPr kumimoji="0" lang="zh-CN" alt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优异的锁油功能，</a:t>
            </a:r>
            <a:r>
              <a:rPr kumimoji="0" lang="zh-CN" alt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渗油率越小，挥发越小，</a:t>
            </a:r>
            <a:r>
              <a:rPr kumimoji="0" lang="zh-CN" alt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产品越稳定，对器件污染越小，使用寿命更长！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阿里巴巴普惠体 R" panose="00020600040101010101" charset="-122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1429A3B-E7CC-17DA-CA69-BB54F38A6762}"/>
              </a:ext>
            </a:extLst>
          </p:cNvPr>
          <p:cNvSpPr/>
          <p:nvPr/>
        </p:nvSpPr>
        <p:spPr>
          <a:xfrm>
            <a:off x="323783" y="262598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竞争优势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64F78311-2A36-812C-FAA3-8F138DD1B2D5}"/>
              </a:ext>
            </a:extLst>
          </p:cNvPr>
          <p:cNvCxnSpPr/>
          <p:nvPr/>
        </p:nvCxnSpPr>
        <p:spPr>
          <a:xfrm>
            <a:off x="408863" y="771787"/>
            <a:ext cx="1244953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23D21992-C724-0A94-3B69-30D5CF150653}"/>
              </a:ext>
            </a:extLst>
          </p:cNvPr>
          <p:cNvSpPr txBox="1"/>
          <p:nvPr/>
        </p:nvSpPr>
        <p:spPr>
          <a:xfrm>
            <a:off x="351623" y="3073175"/>
            <a:ext cx="24267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342900" indent="-342900" eaLnBrk="1" hangingPunct="1">
              <a:buFont typeface="Wingdings" panose="05000000000000000000" pitchFamily="2" charset="2"/>
              <a:buChar char="q"/>
              <a:defRPr kumimoji="1" sz="2109" b="1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>
              <a:defRPr b="1">
                <a:latin typeface="Arial" panose="020B0604020202020204" pitchFamily="34" charset="0"/>
              </a:defRPr>
            </a:lvl2pPr>
            <a:lvl3pPr marL="1143000" indent="-228600">
              <a:defRPr b="1">
                <a:latin typeface="Arial" panose="020B0604020202020204" pitchFamily="34" charset="0"/>
              </a:defRPr>
            </a:lvl3pPr>
            <a:lvl4pPr marL="1600200" indent="-228600">
              <a:defRPr b="1">
                <a:latin typeface="Arial" panose="020B0604020202020204" pitchFamily="34" charset="0"/>
              </a:defRPr>
            </a:lvl4pPr>
            <a:lvl5pPr marL="2057400" indent="-228600">
              <a:defRPr b="1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抗垂流</a:t>
            </a:r>
            <a:endParaRPr kumimoji="1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9AD6518-F484-C7DF-2AEE-B9086EB20B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2155335"/>
              </p:ext>
            </p:extLst>
          </p:nvPr>
        </p:nvGraphicFramePr>
        <p:xfrm>
          <a:off x="671744" y="4418121"/>
          <a:ext cx="11446264" cy="1440160"/>
        </p:xfrm>
        <a:graphic>
          <a:graphicData uri="http://schemas.openxmlformats.org/drawingml/2006/table">
            <a:tbl>
              <a:tblPr firstRow="1" bandRow="1"/>
              <a:tblGrid>
                <a:gridCol w="1727738">
                  <a:extLst>
                    <a:ext uri="{9D8B030D-6E8A-4147-A177-3AD203B41FA5}">
                      <a16:colId xmlns:a16="http://schemas.microsoft.com/office/drawing/2014/main" val="1100151331"/>
                    </a:ext>
                  </a:extLst>
                </a:gridCol>
                <a:gridCol w="1483618">
                  <a:extLst>
                    <a:ext uri="{9D8B030D-6E8A-4147-A177-3AD203B41FA5}">
                      <a16:colId xmlns:a16="http://schemas.microsoft.com/office/drawing/2014/main" val="2378447194"/>
                    </a:ext>
                  </a:extLst>
                </a:gridCol>
                <a:gridCol w="1577177">
                  <a:extLst>
                    <a:ext uri="{9D8B030D-6E8A-4147-A177-3AD203B41FA5}">
                      <a16:colId xmlns:a16="http://schemas.microsoft.com/office/drawing/2014/main" val="1528432821"/>
                    </a:ext>
                  </a:extLst>
                </a:gridCol>
                <a:gridCol w="1699846">
                  <a:extLst>
                    <a:ext uri="{9D8B030D-6E8A-4147-A177-3AD203B41FA5}">
                      <a16:colId xmlns:a16="http://schemas.microsoft.com/office/drawing/2014/main" val="985968283"/>
                    </a:ext>
                  </a:extLst>
                </a:gridCol>
                <a:gridCol w="1770673">
                  <a:extLst>
                    <a:ext uri="{9D8B030D-6E8A-4147-A177-3AD203B41FA5}">
                      <a16:colId xmlns:a16="http://schemas.microsoft.com/office/drawing/2014/main" val="4174756836"/>
                    </a:ext>
                  </a:extLst>
                </a:gridCol>
                <a:gridCol w="1629019">
                  <a:extLst>
                    <a:ext uri="{9D8B030D-6E8A-4147-A177-3AD203B41FA5}">
                      <a16:colId xmlns:a16="http://schemas.microsoft.com/office/drawing/2014/main" val="3950765647"/>
                    </a:ext>
                  </a:extLst>
                </a:gridCol>
                <a:gridCol w="1558193">
                  <a:extLst>
                    <a:ext uri="{9D8B030D-6E8A-4147-A177-3AD203B41FA5}">
                      <a16:colId xmlns:a16="http://schemas.microsoft.com/office/drawing/2014/main" val="1621384801"/>
                    </a:ext>
                  </a:extLst>
                </a:gridCol>
              </a:tblGrid>
              <a:tr h="6480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项目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8EF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58445" algn="ctr"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新达方</a:t>
                      </a:r>
                      <a:endParaRPr lang="zh-CN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8EF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58445" algn="ctr"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进口竞品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8EF6"/>
                    </a:solidFill>
                  </a:tcPr>
                </a:tc>
                <a:tc>
                  <a:txBody>
                    <a:bodyPr/>
                    <a:lstStyle/>
                    <a:p>
                      <a:pPr marL="258445" algn="ctr"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进口竞品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zh-CN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8EF6"/>
                    </a:solidFill>
                  </a:tcPr>
                </a:tc>
                <a:tc>
                  <a:txBody>
                    <a:bodyPr/>
                    <a:lstStyle/>
                    <a:p>
                      <a:pPr marL="258445" algn="ctr"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竞品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zh-CN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8EF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55905" algn="ctr"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竞品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8EF6"/>
                    </a:solidFill>
                  </a:tcPr>
                </a:tc>
                <a:tc>
                  <a:txBody>
                    <a:bodyPr/>
                    <a:lstStyle/>
                    <a:p>
                      <a:pPr marL="25590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竞品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zh-CN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8E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565280"/>
                  </a:ext>
                </a:extLst>
              </a:tr>
              <a:tr h="7920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6096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垂流性能（</a:t>
                      </a:r>
                      <a:r>
                        <a:rPr kumimoji="0" lang="en-US" altLang="zh-C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buNone/>
                      </a:pPr>
                      <a:r>
                        <a:rPr lang="en-US" altLang="zh-CN" sz="1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buNone/>
                      </a:pPr>
                      <a:r>
                        <a:rPr lang="en-US" altLang="zh-CN" sz="1600" b="0" dirty="0"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buNone/>
                      </a:pPr>
                      <a:r>
                        <a:rPr lang="en-US" altLang="zh-CN" sz="1600" b="0" dirty="0"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buNone/>
                      </a:pPr>
                      <a:r>
                        <a:rPr lang="en-US" altLang="zh-CN" sz="1600" b="0" dirty="0"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buNone/>
                      </a:pPr>
                      <a:r>
                        <a:rPr lang="en-US" altLang="zh-CN" sz="1600" dirty="0"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1727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阿里巴巴普惠体 R" panose="00020600040101010101" charset="-122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7133435"/>
                  </a:ext>
                </a:extLst>
              </a:tr>
            </a:tbl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534A50D4-A321-07F8-D1DD-473448E60C39}"/>
              </a:ext>
            </a:extLst>
          </p:cNvPr>
          <p:cNvSpPr txBox="1"/>
          <p:nvPr/>
        </p:nvSpPr>
        <p:spPr>
          <a:xfrm>
            <a:off x="671744" y="3694436"/>
            <a:ext cx="10801200" cy="3929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 algn="just" defTabSz="914400" eaLnBrk="1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kern="100" cap="none" spc="0" normalizeH="0" baseline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marL="0" marR="0" lvl="0" indent="0" algn="just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性能优势：</a:t>
            </a:r>
            <a:r>
              <a:rPr kumimoji="0" lang="zh-CN" alt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自带粘性，合适的交联密度，与所接触界面具有较强的粘接作用，</a:t>
            </a:r>
            <a:r>
              <a:rPr kumimoji="0" lang="zh-CN" alt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抗垂流性能优异。</a:t>
            </a:r>
          </a:p>
        </p:txBody>
      </p:sp>
    </p:spTree>
    <p:extLst>
      <p:ext uri="{BB962C8B-B14F-4D97-AF65-F5344CB8AC3E}">
        <p14:creationId xmlns:p14="http://schemas.microsoft.com/office/powerpoint/2010/main" val="3347463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>
            <a:extLst>
              <a:ext uri="{FF2B5EF4-FFF2-40B4-BE49-F238E27FC236}">
                <a16:creationId xmlns:a16="http://schemas.microsoft.com/office/drawing/2014/main" id="{F73962CA-2396-42CA-AF19-70033EE83C04}"/>
              </a:ext>
            </a:extLst>
          </p:cNvPr>
          <p:cNvSpPr/>
          <p:nvPr/>
        </p:nvSpPr>
        <p:spPr>
          <a:xfrm>
            <a:off x="323783" y="262598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产业背景</a:t>
            </a:r>
          </a:p>
        </p:txBody>
      </p: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9E7CBEB6-EE34-48E8-9324-2754BEB02817}"/>
              </a:ext>
            </a:extLst>
          </p:cNvPr>
          <p:cNvCxnSpPr/>
          <p:nvPr/>
        </p:nvCxnSpPr>
        <p:spPr>
          <a:xfrm>
            <a:off x="408863" y="771787"/>
            <a:ext cx="1244953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DB0B32A9-580F-4C44-BA1C-8103D2F56CE8}"/>
              </a:ext>
            </a:extLst>
          </p:cNvPr>
          <p:cNvSpPr txBox="1"/>
          <p:nvPr/>
        </p:nvSpPr>
        <p:spPr>
          <a:xfrm>
            <a:off x="517458" y="6352629"/>
            <a:ext cx="11749798" cy="461665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lvl="0" indent="0" algn="ctr" defTabSz="914400" eaLnBrk="1" latinLnBrk="0" hangingPunct="1">
              <a:lnSpc>
                <a:spcPct val="100000"/>
              </a:lnSpc>
              <a:buFont typeface="Arial" panose="020B0604020202020204" pitchFamily="34" charset="0"/>
              <a:buNone/>
              <a:defRPr b="1" i="0" u="none" baseline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lvl="1" indent="-285750" defTabSz="914400" eaLnBrk="1" latinLnBrk="0" hangingPunct="1">
              <a:lnSpc>
                <a:spcPct val="100000"/>
              </a:lnSpc>
              <a:buFont typeface="Arial" panose="020B0604020202020204" pitchFamily="34" charset="0"/>
              <a:buNone/>
              <a:defRPr b="1" i="0" u="none" baseline="0">
                <a:latin typeface="Arial" panose="020B0604020202020204" pitchFamily="34" charset="0"/>
              </a:defRPr>
            </a:lvl2pPr>
            <a:lvl3pPr marL="1143000" lvl="2" indent="-228600" defTabSz="914400" eaLnBrk="1" latinLnBrk="0" hangingPunct="1">
              <a:lnSpc>
                <a:spcPct val="100000"/>
              </a:lnSpc>
              <a:buFont typeface="Arial" panose="020B0604020202020204" pitchFamily="34" charset="0"/>
              <a:buNone/>
              <a:defRPr b="1" i="0" u="none" baseline="0">
                <a:latin typeface="Arial" panose="020B0604020202020204" pitchFamily="34" charset="0"/>
              </a:defRPr>
            </a:lvl3pPr>
            <a:lvl4pPr marL="1600200" lvl="3" indent="-228600" defTabSz="914400" eaLnBrk="1" latinLnBrk="0" hangingPunct="1">
              <a:lnSpc>
                <a:spcPct val="100000"/>
              </a:lnSpc>
              <a:buFont typeface="Arial" panose="020B0604020202020204" pitchFamily="34" charset="0"/>
              <a:buNone/>
              <a:defRPr b="1" i="0" u="none" baseline="0">
                <a:latin typeface="Arial" panose="020B0604020202020204" pitchFamily="34" charset="0"/>
              </a:defRPr>
            </a:lvl4pPr>
            <a:lvl5pPr marL="2057400" lvl="4" indent="-228600" defTabSz="914400" eaLnBrk="1" latinLnBrk="0" hangingPunct="1">
              <a:lnSpc>
                <a:spcPct val="100000"/>
              </a:lnSpc>
              <a:buFont typeface="Arial" panose="020B0604020202020204" pitchFamily="34" charset="0"/>
              <a:buNone/>
              <a:defRPr b="1" i="0" u="none" baseline="0">
                <a:latin typeface="Arial" panose="020B0604020202020204" pitchFamily="34" charset="0"/>
              </a:defRPr>
            </a:lvl5pPr>
            <a:lvl6pPr marL="2514600" lvl="5" indent="-2286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baseline="0">
                <a:latin typeface="Arial" panose="020B0604020202020204" pitchFamily="34" charset="0"/>
              </a:defRPr>
            </a:lvl6pPr>
            <a:lvl7pPr marL="2971800" lvl="6" indent="-2286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baseline="0">
                <a:latin typeface="Arial" panose="020B0604020202020204" pitchFamily="34" charset="0"/>
              </a:defRPr>
            </a:lvl7pPr>
            <a:lvl8pPr marL="3429000" lvl="7" indent="-2286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baseline="0">
                <a:latin typeface="Arial" panose="020B0604020202020204" pitchFamily="34" charset="0"/>
              </a:defRPr>
            </a:lvl8pPr>
            <a:lvl9pPr marL="3886200" lvl="8" indent="-2286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baseline="0">
                <a:latin typeface="Arial" panose="020B0604020202020204" pitchFamily="34" charset="0"/>
              </a:defRPr>
            </a:lvl9pPr>
          </a:lstStyle>
          <a:p>
            <a:r>
              <a:rPr lang="zh-CN" altLang="en-US" sz="2400" dirty="0">
                <a:solidFill>
                  <a:srgbClr val="FF9933"/>
                </a:solidFill>
              </a:rPr>
              <a:t>散热</a:t>
            </a:r>
            <a:r>
              <a:rPr lang="zh-CN" altLang="en-US" sz="2400" dirty="0"/>
              <a:t>成为</a:t>
            </a:r>
            <a:r>
              <a:rPr lang="en-US" altLang="zh-CN" sz="2400" dirty="0">
                <a:solidFill>
                  <a:srgbClr val="FF9933"/>
                </a:solidFill>
              </a:rPr>
              <a:t>5G</a:t>
            </a:r>
            <a:r>
              <a:rPr lang="zh-CN" altLang="en-US" sz="2400" dirty="0">
                <a:solidFill>
                  <a:srgbClr val="FF9933"/>
                </a:solidFill>
              </a:rPr>
              <a:t>手机、基站、电动汽车</a:t>
            </a:r>
            <a:r>
              <a:rPr lang="zh-CN" altLang="en-US" sz="2400" dirty="0"/>
              <a:t>等的痛点问题！！！</a:t>
            </a:r>
          </a:p>
        </p:txBody>
      </p:sp>
      <p:sp>
        <p:nvSpPr>
          <p:cNvPr id="18" name="TextBox 56">
            <a:extLst>
              <a:ext uri="{FF2B5EF4-FFF2-40B4-BE49-F238E27FC236}">
                <a16:creationId xmlns:a16="http://schemas.microsoft.com/office/drawing/2014/main" id="{4F860426-D705-420D-BCAD-5CB24DF30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783" y="1061823"/>
            <a:ext cx="330571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200" dirty="0">
                <a:latin typeface="黑体" panose="02010609060101010101" pitchFamily="49" charset="-122"/>
                <a:ea typeface="黑体" panose="02010609060101010101" pitchFamily="49" charset="-122"/>
              </a:rPr>
              <a:t>电子元器件</a:t>
            </a:r>
            <a:r>
              <a:rPr lang="zh-CN" altLang="en-US" sz="2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“热点”</a:t>
            </a:r>
            <a:r>
              <a:rPr lang="zh-CN" altLang="en-US" sz="2200" dirty="0">
                <a:latin typeface="黑体" panose="02010609060101010101" pitchFamily="49" charset="-122"/>
                <a:ea typeface="黑体" panose="02010609060101010101" pitchFamily="49" charset="-122"/>
              </a:rPr>
              <a:t>问题</a:t>
            </a: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09B3C23C-4A61-4442-83EB-B17D0EF30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783" y="1825305"/>
            <a:ext cx="15055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p"/>
            </a:pPr>
            <a:r>
              <a:rPr lang="zh-CN" altLang="en-US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</a:t>
            </a:r>
            <a:r>
              <a:rPr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过热</a:t>
            </a:r>
          </a:p>
        </p:txBody>
      </p:sp>
      <p:sp>
        <p:nvSpPr>
          <p:cNvPr id="24" name="TextBox 48">
            <a:extLst>
              <a:ext uri="{FF2B5EF4-FFF2-40B4-BE49-F238E27FC236}">
                <a16:creationId xmlns:a16="http://schemas.microsoft.com/office/drawing/2014/main" id="{5AF0ECEA-95E7-4181-BCBE-0D97DDA0D536}"/>
              </a:ext>
            </a:extLst>
          </p:cNvPr>
          <p:cNvSpPr txBox="1"/>
          <p:nvPr/>
        </p:nvSpPr>
        <p:spPr>
          <a:xfrm>
            <a:off x="8504112" y="1825305"/>
            <a:ext cx="150554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p"/>
              <a:defRPr/>
            </a:pP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安全隐患</a:t>
            </a:r>
            <a:endParaRPr lang="zh-CN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7" name="Picture 4">
            <a:extLst>
              <a:ext uri="{FF2B5EF4-FFF2-40B4-BE49-F238E27FC236}">
                <a16:creationId xmlns:a16="http://schemas.microsoft.com/office/drawing/2014/main" id="{A3720693-F55B-4BCF-80DE-90A746F99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58" y="3366907"/>
            <a:ext cx="2895503" cy="216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文本框 1">
            <a:extLst>
              <a:ext uri="{FF2B5EF4-FFF2-40B4-BE49-F238E27FC236}">
                <a16:creationId xmlns:a16="http://schemas.microsoft.com/office/drawing/2014/main" id="{03F0E39A-D1D2-4261-8583-DA80FCAC1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952" y="5621971"/>
            <a:ext cx="11144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/>
            <a:r>
              <a:rPr lang="zh-CN" altLang="en-US" b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集成电路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8B8D77BC-6B24-3D41-39A3-E9A58A0DE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7368" y="1825305"/>
            <a:ext cx="30540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p"/>
            </a:pPr>
            <a:r>
              <a:rPr lang="zh-CN" altLang="en-US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热管理系统中的</a:t>
            </a:r>
            <a:r>
              <a:rPr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堰塞湖</a:t>
            </a:r>
          </a:p>
        </p:txBody>
      </p:sp>
      <p:sp>
        <p:nvSpPr>
          <p:cNvPr id="5" name="文本框 1">
            <a:extLst>
              <a:ext uri="{FF2B5EF4-FFF2-40B4-BE49-F238E27FC236}">
                <a16:creationId xmlns:a16="http://schemas.microsoft.com/office/drawing/2014/main" id="{95077BF3-6608-A7A6-7910-5F33008D7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806" y="5621971"/>
            <a:ext cx="877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/>
            <a:r>
              <a:rPr lang="zh-CN" altLang="en-US" b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堰塞湖</a:t>
            </a:r>
          </a:p>
        </p:txBody>
      </p:sp>
      <p:sp>
        <p:nvSpPr>
          <p:cNvPr id="6" name="TextBox 47">
            <a:extLst>
              <a:ext uri="{FF2B5EF4-FFF2-40B4-BE49-F238E27FC236}">
                <a16:creationId xmlns:a16="http://schemas.microsoft.com/office/drawing/2014/main" id="{E3D0215A-33B6-7694-D00D-DE407D206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4441" y="2310647"/>
            <a:ext cx="3178563" cy="85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温度持续累积导致电子器件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短路，引起安全问题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CBD1DFE-775A-B3C9-CC07-A56CCC3028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186" y="3378267"/>
            <a:ext cx="3236261" cy="2157507"/>
          </a:xfrm>
          <a:prstGeom prst="rect">
            <a:avLst/>
          </a:prstGeom>
        </p:spPr>
      </p:pic>
      <p:sp>
        <p:nvSpPr>
          <p:cNvPr id="10" name="TextBox 43">
            <a:extLst>
              <a:ext uri="{FF2B5EF4-FFF2-40B4-BE49-F238E27FC236}">
                <a16:creationId xmlns:a16="http://schemas.microsoft.com/office/drawing/2014/main" id="{6F3815FE-FECB-6A2B-6875-26E54FCFF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863" y="2298273"/>
            <a:ext cx="3307952" cy="87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marR="0" lvl="0" indent="-1714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b="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器件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小型化、集成化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发热量剧增、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节点温度过高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TextBox 47">
            <a:extLst>
              <a:ext uri="{FF2B5EF4-FFF2-40B4-BE49-F238E27FC236}">
                <a16:creationId xmlns:a16="http://schemas.microsoft.com/office/drawing/2014/main" id="{523988EE-1E22-794C-F7A7-EE4C9B4D9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2186" y="2298273"/>
            <a:ext cx="3587448" cy="87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marR="0" lvl="0" indent="-1714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每升高</a:t>
            </a: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 ℃</a:t>
            </a:r>
            <a:r>
              <a: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，可靠性下降</a:t>
            </a: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10%</a:t>
            </a:r>
          </a:p>
          <a:p>
            <a:pPr marL="171450" marR="0" lvl="0" indent="-1714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过热导致可靠性降低</a:t>
            </a:r>
          </a:p>
        </p:txBody>
      </p:sp>
      <p:sp>
        <p:nvSpPr>
          <p:cNvPr id="2" name="文本框 14">
            <a:extLst>
              <a:ext uri="{FF2B5EF4-FFF2-40B4-BE49-F238E27FC236}">
                <a16:creationId xmlns:a16="http://schemas.microsoft.com/office/drawing/2014/main" id="{4AA5422A-494C-575E-5F09-CBE5843D8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589" y="5699991"/>
            <a:ext cx="11079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b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手机过热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AC6C002-FA1E-0371-D4DE-00B28CC3F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672" y="3366907"/>
            <a:ext cx="3063830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09082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6225131" y="3003593"/>
            <a:ext cx="6633266" cy="1205376"/>
          </a:xfrm>
          <a:prstGeom prst="rect">
            <a:avLst/>
          </a:prstGeom>
          <a:solidFill>
            <a:srgbClr val="1F4E7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41682" rIns="949115" anchor="ctr"/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77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053" name="文本框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33784" y="2808000"/>
            <a:ext cx="1442703" cy="155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123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05</a:t>
            </a:r>
            <a:endParaRPr kumimoji="0" lang="zh-CN" altLang="en-US" sz="10123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标题 5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302898" y="3346966"/>
            <a:ext cx="6319165" cy="60939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Arial" panose="020B0604020202020204" pitchFamily="34" charset="0"/>
              </a:rPr>
              <a:t>终端应用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25799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BA7DA61-C8B3-EF26-7E96-414F09052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08" y="3292587"/>
            <a:ext cx="1931535" cy="1754512"/>
          </a:xfrm>
          <a:prstGeom prst="ellipse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A3DA088-8C23-8EAD-D4F3-32FD4E4BB2A0}"/>
              </a:ext>
            </a:extLst>
          </p:cNvPr>
          <p:cNvSpPr/>
          <p:nvPr/>
        </p:nvSpPr>
        <p:spPr>
          <a:xfrm>
            <a:off x="438100" y="297988"/>
            <a:ext cx="2040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主要应用领域</a:t>
            </a:r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94A46162-3A91-079C-0A5F-99DF20FCA987}"/>
              </a:ext>
            </a:extLst>
          </p:cNvPr>
          <p:cNvCxnSpPr/>
          <p:nvPr/>
        </p:nvCxnSpPr>
        <p:spPr>
          <a:xfrm>
            <a:off x="408863" y="771787"/>
            <a:ext cx="1244953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2A60DB75-87F5-BF3B-F00C-CCF0B8ED794E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41" y="5344516"/>
            <a:ext cx="2707361" cy="1867770"/>
          </a:xfrm>
          <a:prstGeom prst="ellipse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D585E516-E18C-B4FE-F8B6-27A41345CB16}"/>
              </a:ext>
            </a:extLst>
          </p:cNvPr>
          <p:cNvSpPr/>
          <p:nvPr/>
        </p:nvSpPr>
        <p:spPr>
          <a:xfrm>
            <a:off x="404484" y="1128711"/>
            <a:ext cx="2448272" cy="523215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5G</a:t>
            </a: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等智能手机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57CD32-FE01-44F9-C7C5-8FCF84D4EB6B}"/>
              </a:ext>
            </a:extLst>
          </p:cNvPr>
          <p:cNvSpPr/>
          <p:nvPr/>
        </p:nvSpPr>
        <p:spPr>
          <a:xfrm>
            <a:off x="3669054" y="1128711"/>
            <a:ext cx="2448272" cy="523215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平板及个人电脑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0BF27C37-2507-6B0E-0359-A5D1A65197E6}"/>
              </a:ext>
            </a:extLst>
          </p:cNvPr>
          <p:cNvSpPr/>
          <p:nvPr/>
        </p:nvSpPr>
        <p:spPr>
          <a:xfrm>
            <a:off x="6848802" y="1125075"/>
            <a:ext cx="2448272" cy="523215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无线通讯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7606157D-4D2F-B651-BF1F-114064426E77}"/>
              </a:ext>
            </a:extLst>
          </p:cNvPr>
          <p:cNvSpPr/>
          <p:nvPr/>
        </p:nvSpPr>
        <p:spPr>
          <a:xfrm>
            <a:off x="10028550" y="1125074"/>
            <a:ext cx="2448272" cy="523215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智能家电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BCF241B0-BD08-6FE1-48F6-6C0885105FD4}"/>
              </a:ext>
            </a:extLst>
          </p:cNvPr>
          <p:cNvSpPr/>
          <p:nvPr/>
        </p:nvSpPr>
        <p:spPr>
          <a:xfrm>
            <a:off x="405154" y="2419477"/>
            <a:ext cx="2448272" cy="523215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大功率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LED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照明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E1B9D5C-9687-6690-985F-73A1F748F0E1}"/>
              </a:ext>
            </a:extLst>
          </p:cNvPr>
          <p:cNvSpPr/>
          <p:nvPr/>
        </p:nvSpPr>
        <p:spPr>
          <a:xfrm>
            <a:off x="3720769" y="2419477"/>
            <a:ext cx="2448272" cy="523215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光伏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B172150B-E7FB-17BD-D928-60330C66A43D}"/>
              </a:ext>
            </a:extLst>
          </p:cNvPr>
          <p:cNvSpPr/>
          <p:nvPr/>
        </p:nvSpPr>
        <p:spPr>
          <a:xfrm>
            <a:off x="6848802" y="2412676"/>
            <a:ext cx="2448272" cy="523215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电池及汽车电子</a:t>
            </a: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7320FF6D-9762-B70D-26EB-02978CE53596}"/>
              </a:ext>
            </a:extLst>
          </p:cNvPr>
          <p:cNvSpPr/>
          <p:nvPr/>
        </p:nvSpPr>
        <p:spPr>
          <a:xfrm>
            <a:off x="10028550" y="2392189"/>
            <a:ext cx="2448272" cy="523215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储能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90F90262-0E6E-A093-CF30-A5F0BDEC21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973"/>
          <a:stretch/>
        </p:blipFill>
        <p:spPr>
          <a:xfrm>
            <a:off x="6895569" y="3292586"/>
            <a:ext cx="2206408" cy="1796180"/>
          </a:xfrm>
          <a:prstGeom prst="ellipse">
            <a:avLst/>
          </a:prstGeom>
          <a:ln>
            <a:noFill/>
          </a:ln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BE67A18-A48A-F6E6-CCA7-D87D58D308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2" r="25027"/>
          <a:stretch/>
        </p:blipFill>
        <p:spPr>
          <a:xfrm>
            <a:off x="10178694" y="5436261"/>
            <a:ext cx="2147984" cy="1764660"/>
          </a:xfrm>
          <a:prstGeom prst="ellipse">
            <a:avLst/>
          </a:prstGeom>
          <a:ln>
            <a:noFill/>
          </a:ln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FFBD0D0-5F5E-55E8-8868-8CE1E719A9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608" y="5344516"/>
            <a:ext cx="2259763" cy="1799954"/>
          </a:xfrm>
          <a:prstGeom prst="ellipse">
            <a:avLst/>
          </a:prstGeom>
          <a:ln>
            <a:noFill/>
          </a:ln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4DC05A0-D60B-BE88-F706-30B444316EA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" t="14052" r="3562" b="13194"/>
          <a:stretch/>
        </p:blipFill>
        <p:spPr>
          <a:xfrm>
            <a:off x="3817005" y="3292586"/>
            <a:ext cx="2202970" cy="1729046"/>
          </a:xfrm>
          <a:prstGeom prst="ellipse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DEADDBA-66B9-9531-D61C-88B9C94F1B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791" y="3292587"/>
            <a:ext cx="1931535" cy="1796179"/>
          </a:xfrm>
          <a:prstGeom prst="ellipse">
            <a:avLst/>
          </a:prstGeom>
          <a:ln>
            <a:noFill/>
          </a:ln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23F32A3D-F45E-023E-23FC-8DA772A255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57" y="5344516"/>
            <a:ext cx="2088232" cy="1756692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20049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9E7CBEB6-EE34-48E8-9324-2754BEB02817}"/>
              </a:ext>
            </a:extLst>
          </p:cNvPr>
          <p:cNvCxnSpPr/>
          <p:nvPr/>
        </p:nvCxnSpPr>
        <p:spPr>
          <a:xfrm>
            <a:off x="409216" y="749822"/>
            <a:ext cx="1244953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C0C8EC1A-088D-4954-F837-5F28E26F90F8}"/>
              </a:ext>
            </a:extLst>
          </p:cNvPr>
          <p:cNvSpPr/>
          <p:nvPr/>
        </p:nvSpPr>
        <p:spPr>
          <a:xfrm>
            <a:off x="323783" y="262598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应用案例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7C00601-8266-0C90-E185-B62CC4616EA6}"/>
              </a:ext>
            </a:extLst>
          </p:cNvPr>
          <p:cNvSpPr txBox="1"/>
          <p:nvPr/>
        </p:nvSpPr>
        <p:spPr>
          <a:xfrm>
            <a:off x="409216" y="808013"/>
            <a:ext cx="11383571" cy="2538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批量供货的小米手机测试数据</a:t>
            </a:r>
            <a:endParaRPr kumimoji="0" lang="zh-CN" altLang="zh-CN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1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测试方法：</a:t>
            </a:r>
            <a:r>
              <a:rPr kumimoji="0" lang="zh-CN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环境温度</a:t>
            </a: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25 ℃</a:t>
            </a:r>
            <a:r>
              <a:rPr kumimoji="0" lang="zh-CN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，运行《原神》游戏，时间</a:t>
            </a: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超过</a:t>
            </a: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kumimoji="0" lang="zh-CN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小时，用于导热凝胶性能测试，要求手机温度不超过</a:t>
            </a: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45 ℃</a:t>
            </a:r>
            <a:r>
              <a:rPr kumimoji="0" lang="zh-CN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为合格。</a:t>
            </a:r>
          </a:p>
          <a:p>
            <a:pPr marL="0" marR="0" lvl="0" indent="0" algn="just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1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测试结果：</a:t>
            </a:r>
            <a:r>
              <a:rPr kumimoji="0" lang="zh-CN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利用</a:t>
            </a: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新达方</a:t>
            </a:r>
            <a:r>
              <a:rPr kumimoji="0" lang="zh-CN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的导热凝胶，测试温度小于</a:t>
            </a: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45 ℃</a:t>
            </a:r>
            <a:r>
              <a:rPr kumimoji="0" lang="zh-CN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，结果</a:t>
            </a: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合格</a:t>
            </a:r>
            <a:r>
              <a:rPr kumimoji="0" lang="zh-CN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</a:p>
          <a:p>
            <a:pPr marL="0" marR="0" lvl="0" indent="0" algn="just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16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综合性价比：</a:t>
            </a:r>
            <a:r>
              <a:rPr kumimoji="0" lang="zh-CN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我们的挤出速率超过</a:t>
            </a: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100 g/min</a:t>
            </a:r>
            <a:r>
              <a:rPr kumimoji="0" lang="zh-CN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，小米之前使用的</a:t>
            </a:r>
            <a:r>
              <a:rPr kumimoji="0" lang="zh-CN" altLang="en-US" sz="16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美国派克</a:t>
            </a:r>
            <a:r>
              <a:rPr kumimoji="0" lang="zh-CN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的挤出速率为</a:t>
            </a: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42 g/min</a:t>
            </a:r>
            <a:r>
              <a:rPr kumimoji="0" lang="zh-CN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，我们产品的挤出速率更高，使用更便利。</a:t>
            </a: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其次，新达方的渗油性能更好。</a:t>
            </a:r>
            <a:r>
              <a:rPr kumimoji="0" lang="zh-CN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同时，我们导热凝胶的价格低于小米之前使用的</a:t>
            </a: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美国派克</a:t>
            </a:r>
            <a:r>
              <a:rPr kumimoji="0" lang="zh-CN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48BB80A-DDE7-7E6B-BF76-7A3C5225A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343" y="3688333"/>
            <a:ext cx="4760828" cy="3173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461583B-F43A-62A9-65A2-C01A8AC34E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074" y="3688333"/>
            <a:ext cx="4760829" cy="3173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89295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9E7CBEB6-EE34-48E8-9324-2754BEB02817}"/>
              </a:ext>
            </a:extLst>
          </p:cNvPr>
          <p:cNvCxnSpPr/>
          <p:nvPr/>
        </p:nvCxnSpPr>
        <p:spPr>
          <a:xfrm>
            <a:off x="409216" y="749822"/>
            <a:ext cx="1244953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C0C8EC1A-088D-4954-F837-5F28E26F90F8}"/>
              </a:ext>
            </a:extLst>
          </p:cNvPr>
          <p:cNvSpPr/>
          <p:nvPr/>
        </p:nvSpPr>
        <p:spPr>
          <a:xfrm>
            <a:off x="323783" y="262598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应用案例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8844524-260D-F724-9414-BF063A35FE4B}"/>
              </a:ext>
            </a:extLst>
          </p:cNvPr>
          <p:cNvSpPr txBox="1"/>
          <p:nvPr/>
        </p:nvSpPr>
        <p:spPr>
          <a:xfrm>
            <a:off x="409216" y="787611"/>
            <a:ext cx="11335346" cy="2046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18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立讯精密</a:t>
            </a:r>
            <a:r>
              <a:rPr kumimoji="0" lang="en-US" altLang="zh-CN" sz="18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kumimoji="0" lang="zh-CN" altLang="zh-CN" sz="18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苹果</a:t>
            </a:r>
            <a:r>
              <a:rPr kumimoji="0" lang="en-US" altLang="zh-CN" sz="18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Pad</a:t>
            </a:r>
            <a:r>
              <a:rPr kumimoji="0" lang="zh-CN" altLang="zh-CN" sz="18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测试数据</a:t>
            </a:r>
            <a:endParaRPr kumimoji="0" lang="zh-CN" altLang="zh-CN" sz="18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Thermal test </a:t>
            </a:r>
            <a:r>
              <a:rPr kumimoji="0" lang="zh-CN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环境温度：</a:t>
            </a: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28 ℃</a:t>
            </a:r>
            <a:r>
              <a:rPr kumimoji="0" lang="zh-CN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，使用</a:t>
            </a: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V1.0.5.105</a:t>
            </a:r>
            <a:r>
              <a:rPr kumimoji="0" lang="zh-CN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版本关闭</a:t>
            </a: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OTP</a:t>
            </a:r>
            <a:r>
              <a:rPr kumimoji="0" lang="zh-CN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版本测试，用于进行导热凝胶验证。在</a:t>
            </a: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passthrough_5V</a:t>
            </a:r>
            <a:r>
              <a:rPr kumimoji="0" lang="zh-CN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模式下测试</a:t>
            </a: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5h</a:t>
            </a:r>
            <a:r>
              <a:rPr kumimoji="0" lang="zh-CN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结果来看，用我们的导热凝胶替换苹果长期使用的</a:t>
            </a:r>
            <a:r>
              <a:rPr kumimoji="0" lang="zh-CN" altLang="zh-CN" sz="16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美国派克，</a:t>
            </a:r>
            <a:r>
              <a:rPr kumimoji="0" lang="zh-CN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在更换导热凝胶后，</a:t>
            </a:r>
            <a:r>
              <a:rPr kumimoji="0" lang="en-US" altLang="zh-CN" sz="1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lehua</a:t>
            </a:r>
            <a:r>
              <a:rPr kumimoji="0" lang="zh-CN" altLang="zh-CN" sz="1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表面最高热</a:t>
            </a:r>
            <a:r>
              <a:rPr kumimoji="0" lang="en-US" altLang="zh-CN" sz="1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6</a:t>
            </a:r>
            <a:r>
              <a:rPr kumimoji="0" lang="zh-CN" altLang="zh-CN" sz="1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个点位置温度都有所降低</a:t>
            </a:r>
            <a:r>
              <a:rPr kumimoji="0" lang="en-US" altLang="zh-CN" sz="1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 ℃</a:t>
            </a:r>
            <a:r>
              <a:rPr kumimoji="0" lang="zh-CN" altLang="zh-CN" sz="1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左右。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8D64BC8-C827-620C-B063-3037CCEC1D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38476" y="2580089"/>
            <a:ext cx="3294366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7A53517-1D6F-3B7D-D7B9-C0C6CF0D94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27" y="3129150"/>
            <a:ext cx="5904656" cy="3291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74682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9E7CBEB6-EE34-48E8-9324-2754BEB02817}"/>
              </a:ext>
            </a:extLst>
          </p:cNvPr>
          <p:cNvCxnSpPr/>
          <p:nvPr/>
        </p:nvCxnSpPr>
        <p:spPr>
          <a:xfrm>
            <a:off x="409216" y="749822"/>
            <a:ext cx="1244953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C0C8EC1A-088D-4954-F837-5F28E26F90F8}"/>
              </a:ext>
            </a:extLst>
          </p:cNvPr>
          <p:cNvSpPr/>
          <p:nvPr/>
        </p:nvSpPr>
        <p:spPr>
          <a:xfrm>
            <a:off x="323783" y="262598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应用案例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93BC3FD-9424-C4E3-4957-928AEEE85034}"/>
              </a:ext>
            </a:extLst>
          </p:cNvPr>
          <p:cNvSpPr txBox="1"/>
          <p:nvPr/>
        </p:nvSpPr>
        <p:spPr>
          <a:xfrm>
            <a:off x="349315" y="977635"/>
            <a:ext cx="11511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中兴通讯</a:t>
            </a:r>
            <a:r>
              <a:rPr kumimoji="0" lang="en-US" altLang="zh-CN" sz="18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Pad</a:t>
            </a:r>
            <a:r>
              <a:rPr kumimoji="0" lang="zh-CN" altLang="zh-CN" sz="18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测试数据</a:t>
            </a:r>
            <a:endParaRPr kumimoji="0" lang="zh-CN" altLang="zh-CN" sz="18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AEF3D65-6EBB-3903-6689-D4E666F48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951" y="1574779"/>
            <a:ext cx="7239838" cy="485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642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6225131" y="3003593"/>
            <a:ext cx="6633266" cy="1205376"/>
          </a:xfrm>
          <a:prstGeom prst="rect">
            <a:avLst/>
          </a:prstGeom>
          <a:solidFill>
            <a:srgbClr val="1F4E7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41682" rIns="949115" anchor="ctr"/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77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053" name="文本框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33784" y="2808000"/>
            <a:ext cx="1442703" cy="155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123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06</a:t>
            </a:r>
            <a:endParaRPr kumimoji="0" lang="zh-CN" altLang="en-US" sz="10123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标题 5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302898" y="3346966"/>
            <a:ext cx="6319165" cy="60939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Arial" panose="020B0604020202020204" pitchFamily="34" charset="0"/>
              </a:rPr>
              <a:t>企业愿景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77300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>
            <a:extLst>
              <a:ext uri="{FF2B5EF4-FFF2-40B4-BE49-F238E27FC236}">
                <a16:creationId xmlns:a16="http://schemas.microsoft.com/office/drawing/2014/main" id="{F73962CA-2396-42CA-AF19-70033EE83C04}"/>
              </a:ext>
            </a:extLst>
          </p:cNvPr>
          <p:cNvSpPr/>
          <p:nvPr/>
        </p:nvSpPr>
        <p:spPr>
          <a:xfrm>
            <a:off x="323783" y="262598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股权结构</a:t>
            </a:r>
          </a:p>
        </p:txBody>
      </p: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9E7CBEB6-EE34-48E8-9324-2754BEB02817}"/>
              </a:ext>
            </a:extLst>
          </p:cNvPr>
          <p:cNvCxnSpPr/>
          <p:nvPr/>
        </p:nvCxnSpPr>
        <p:spPr>
          <a:xfrm>
            <a:off x="408863" y="771787"/>
            <a:ext cx="1244953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1">
            <a:extLst>
              <a:ext uri="{FF2B5EF4-FFF2-40B4-BE49-F238E27FC236}">
                <a16:creationId xmlns:a16="http://schemas.microsoft.com/office/drawing/2014/main" id="{200A2D8C-9D99-4B12-BEC7-92EBDBD4E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869" y="805759"/>
            <a:ext cx="6736675" cy="201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企业名称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 </a:t>
            </a:r>
            <a:r>
              <a:rPr lang="zh-CN" altLang="en-US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常州新达方创</a:t>
            </a:r>
            <a:r>
              <a:rPr kumimoji="0" lang="zh-CN" alt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新材料科技</a:t>
            </a:r>
            <a:r>
              <a:rPr kumimoji="0" lang="zh-CN" altLang="zh-CN" sz="2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有限公司</a:t>
            </a:r>
            <a:endParaRPr kumimoji="0" lang="en-US" altLang="zh-CN" sz="2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成立时间：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2023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年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7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月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注册资金：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375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万元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A5564E55-E37E-4DA2-821A-6E2FF9A21E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8350960"/>
              </p:ext>
            </p:extLst>
          </p:nvPr>
        </p:nvGraphicFramePr>
        <p:xfrm>
          <a:off x="799869" y="3114982"/>
          <a:ext cx="10585176" cy="33447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93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5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62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004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162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sz="18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股东名称</a:t>
                      </a:r>
                      <a:endParaRPr lang="zh-CN" sz="1800" b="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74" marR="68574" marT="71998" marB="0" anchor="ctr">
                    <a:solidFill>
                      <a:srgbClr val="5F91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sz="18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认缴资金（万元）</a:t>
                      </a:r>
                      <a:endParaRPr lang="zh-CN" sz="1800" b="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74" marR="68574" marT="71998" marB="0" anchor="ctr">
                    <a:solidFill>
                      <a:srgbClr val="5F91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sz="18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货币出资额（万元）</a:t>
                      </a:r>
                      <a:endParaRPr lang="zh-CN" sz="1800" b="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74" marR="68574" marT="71998" marB="0" anchor="ctr">
                    <a:solidFill>
                      <a:srgbClr val="5F91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sz="18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持股比例</a:t>
                      </a:r>
                      <a:endParaRPr lang="zh-CN" sz="1800" b="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74" marR="68574" marT="71998" marB="0" anchor="ctr">
                    <a:solidFill>
                      <a:srgbClr val="5F91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127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altLang="en-US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何大方</a:t>
                      </a:r>
                      <a:endParaRPr lang="en-US" altLang="zh-CN" sz="18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74" marR="68574" marT="7199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800" b="1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240.00</a:t>
                      </a:r>
                      <a:endParaRPr lang="zh-CN" sz="18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74" marR="68574" marT="7199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800" b="1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zh-CN" sz="1800" b="1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.0</a:t>
                      </a:r>
                      <a:r>
                        <a:rPr lang="en-US" altLang="zh-CN" sz="1800" b="1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sz="18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74" marR="68574" marT="7199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800" b="1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64</a:t>
                      </a:r>
                      <a:r>
                        <a:rPr lang="zh-CN" sz="1800" b="1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altLang="zh-CN" sz="1800" b="1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zh-CN" sz="1800" b="1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altLang="zh-CN" sz="1800" b="1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%</a:t>
                      </a:r>
                      <a:endParaRPr lang="zh-CN" sz="18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74" marR="68574" marT="71998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028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altLang="en-US" sz="18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天使投资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74" marR="68574" marT="7199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8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75.</a:t>
                      </a:r>
                      <a:r>
                        <a:rPr lang="zh-CN" sz="18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altLang="zh-CN" sz="18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74" marR="68574" marT="7199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8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600</a:t>
                      </a:r>
                      <a:r>
                        <a:rPr lang="zh-CN" sz="18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altLang="zh-CN" sz="18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zh-CN" sz="18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74" marR="68574" marT="7199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8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zh-CN" sz="18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.0</a:t>
                      </a:r>
                      <a:r>
                        <a:rPr lang="en-US" altLang="zh-CN" sz="18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%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74" marR="68574" marT="71998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altLang="en-US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有限合伙</a:t>
                      </a:r>
                    </a:p>
                  </a:txBody>
                  <a:tcPr marL="68574" marR="68574" marT="7199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8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60.00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74" marR="68574" marT="7199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8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00.00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74" marR="68574" marT="7199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8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16.00%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74" marR="68574" marT="71998" marB="0" anchor="ctr"/>
                </a:tc>
                <a:extLst>
                  <a:ext uri="{0D108BD9-81ED-4DB2-BD59-A6C34878D82A}">
                    <a16:rowId xmlns:a16="http://schemas.microsoft.com/office/drawing/2014/main" val="1905948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36311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>
            <a:extLst>
              <a:ext uri="{FF2B5EF4-FFF2-40B4-BE49-F238E27FC236}">
                <a16:creationId xmlns:a16="http://schemas.microsoft.com/office/drawing/2014/main" id="{F73962CA-2396-42CA-AF19-70033EE83C04}"/>
              </a:ext>
            </a:extLst>
          </p:cNvPr>
          <p:cNvSpPr/>
          <p:nvPr/>
        </p:nvSpPr>
        <p:spPr>
          <a:xfrm>
            <a:off x="323783" y="262598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企业愿景</a:t>
            </a:r>
          </a:p>
        </p:txBody>
      </p: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9E7CBEB6-EE34-48E8-9324-2754BEB02817}"/>
              </a:ext>
            </a:extLst>
          </p:cNvPr>
          <p:cNvCxnSpPr/>
          <p:nvPr/>
        </p:nvCxnSpPr>
        <p:spPr>
          <a:xfrm>
            <a:off x="408863" y="771787"/>
            <a:ext cx="1244953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>
            <a:extLst>
              <a:ext uri="{FF2B5EF4-FFF2-40B4-BE49-F238E27FC236}">
                <a16:creationId xmlns:a16="http://schemas.microsoft.com/office/drawing/2014/main" id="{F3B4E564-D5B1-4541-9757-956FB92D3B6D}"/>
              </a:ext>
            </a:extLst>
          </p:cNvPr>
          <p:cNvGrpSpPr/>
          <p:nvPr/>
        </p:nvGrpSpPr>
        <p:grpSpPr>
          <a:xfrm>
            <a:off x="596727" y="1384081"/>
            <a:ext cx="4124720" cy="5076781"/>
            <a:chOff x="1278779" y="2891239"/>
            <a:chExt cx="3756702" cy="3368432"/>
          </a:xfrm>
        </p:grpSpPr>
        <p:sp>
          <p:nvSpPr>
            <p:cNvPr id="53" name="Shape 5166">
              <a:extLst>
                <a:ext uri="{FF2B5EF4-FFF2-40B4-BE49-F238E27FC236}">
                  <a16:creationId xmlns:a16="http://schemas.microsoft.com/office/drawing/2014/main" id="{5041CC46-2E22-40D9-A99C-AA17A7127DDE}"/>
                </a:ext>
              </a:extLst>
            </p:cNvPr>
            <p:cNvSpPr/>
            <p:nvPr/>
          </p:nvSpPr>
          <p:spPr>
            <a:xfrm>
              <a:off x="2180903" y="3256285"/>
              <a:ext cx="1487369" cy="1317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31" y="0"/>
                  </a:moveTo>
                  <a:lnTo>
                    <a:pt x="4125" y="12945"/>
                  </a:lnTo>
                  <a:lnTo>
                    <a:pt x="0" y="21600"/>
                  </a:lnTo>
                  <a:lnTo>
                    <a:pt x="21600" y="7769"/>
                  </a:lnTo>
                  <a:lnTo>
                    <a:pt x="17131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6524" tIns="46524" rIns="46524" bIns="46524" numCol="1" anchor="ctr">
              <a:noAutofit/>
            </a:bodyPr>
            <a:lstStyle/>
            <a:p>
              <a:pPr algn="ctr">
                <a:lnSpc>
                  <a:spcPct val="120000"/>
                </a:lnSpc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54" name="Shape 5167">
              <a:extLst>
                <a:ext uri="{FF2B5EF4-FFF2-40B4-BE49-F238E27FC236}">
                  <a16:creationId xmlns:a16="http://schemas.microsoft.com/office/drawing/2014/main" id="{CE4879D4-32E7-47A5-9CDB-ADCFBE86D1DD}"/>
                </a:ext>
              </a:extLst>
            </p:cNvPr>
            <p:cNvSpPr/>
            <p:nvPr/>
          </p:nvSpPr>
          <p:spPr>
            <a:xfrm>
              <a:off x="1729839" y="4037504"/>
              <a:ext cx="2395107" cy="1371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39" y="0"/>
                  </a:moveTo>
                  <a:lnTo>
                    <a:pt x="2561" y="13286"/>
                  </a:lnTo>
                  <a:lnTo>
                    <a:pt x="0" y="21600"/>
                  </a:lnTo>
                  <a:lnTo>
                    <a:pt x="21600" y="8314"/>
                  </a:lnTo>
                  <a:cubicBezTo>
                    <a:pt x="21600" y="8314"/>
                    <a:pt x="19039" y="0"/>
                    <a:pt x="19039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6524" tIns="46524" rIns="46524" bIns="46524" numCol="1" anchor="ctr">
              <a:noAutofit/>
            </a:bodyPr>
            <a:lstStyle/>
            <a:p>
              <a:pPr algn="ctr">
                <a:lnSpc>
                  <a:spcPct val="120000"/>
                </a:lnSpc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55" name="Shape 5168">
              <a:extLst>
                <a:ext uri="{FF2B5EF4-FFF2-40B4-BE49-F238E27FC236}">
                  <a16:creationId xmlns:a16="http://schemas.microsoft.com/office/drawing/2014/main" id="{DB8F2651-AB38-442A-8CFE-F55413801E94}"/>
                </a:ext>
              </a:extLst>
            </p:cNvPr>
            <p:cNvSpPr/>
            <p:nvPr/>
          </p:nvSpPr>
          <p:spPr>
            <a:xfrm>
              <a:off x="1278779" y="4884582"/>
              <a:ext cx="3302845" cy="137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43" y="0"/>
                  </a:moveTo>
                  <a:lnTo>
                    <a:pt x="1857" y="13286"/>
                  </a:lnTo>
                  <a:lnTo>
                    <a:pt x="0" y="21600"/>
                  </a:lnTo>
                  <a:lnTo>
                    <a:pt x="21600" y="8314"/>
                  </a:lnTo>
                  <a:cubicBezTo>
                    <a:pt x="21600" y="8314"/>
                    <a:pt x="19743" y="0"/>
                    <a:pt x="19743" y="0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6524" tIns="46524" rIns="46524" bIns="46524" numCol="1" anchor="ctr">
              <a:noAutofit/>
            </a:bodyPr>
            <a:lstStyle/>
            <a:p>
              <a:pPr algn="ctr">
                <a:lnSpc>
                  <a:spcPct val="120000"/>
                </a:lnSpc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4B7EDB2F-87CD-48C9-89FD-1C8052C8002D}"/>
                </a:ext>
              </a:extLst>
            </p:cNvPr>
            <p:cNvGrpSpPr/>
            <p:nvPr/>
          </p:nvGrpSpPr>
          <p:grpSpPr>
            <a:xfrm>
              <a:off x="2631966" y="2891239"/>
              <a:ext cx="1047559" cy="859987"/>
              <a:chOff x="2313735" y="1108481"/>
              <a:chExt cx="857881" cy="704272"/>
            </a:xfrm>
          </p:grpSpPr>
          <p:sp>
            <p:nvSpPr>
              <p:cNvPr id="57" name="Shape 5171">
                <a:extLst>
                  <a:ext uri="{FF2B5EF4-FFF2-40B4-BE49-F238E27FC236}">
                    <a16:creationId xmlns:a16="http://schemas.microsoft.com/office/drawing/2014/main" id="{963231CE-D28C-4A73-898A-CF8D2741610A}"/>
                  </a:ext>
                </a:extLst>
              </p:cNvPr>
              <p:cNvSpPr/>
              <p:nvPr/>
            </p:nvSpPr>
            <p:spPr>
              <a:xfrm>
                <a:off x="2313735" y="1108481"/>
                <a:ext cx="849654" cy="687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lnSpc>
                    <a:spcPct val="120000"/>
                  </a:lnSpc>
                  <a:defRPr>
                    <a:solidFill>
                      <a:srgbClr val="4C4C4C"/>
                    </a:solidFill>
                  </a:defRPr>
                </a:pPr>
                <a:endParaRPr lang="en-US" sz="1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8" name="Shape 5176">
                <a:extLst>
                  <a:ext uri="{FF2B5EF4-FFF2-40B4-BE49-F238E27FC236}">
                    <a16:creationId xmlns:a16="http://schemas.microsoft.com/office/drawing/2014/main" id="{B07DD5D8-5EA2-471A-9801-00562BABCA69}"/>
                  </a:ext>
                </a:extLst>
              </p:cNvPr>
              <p:cNvSpPr/>
              <p:nvPr/>
            </p:nvSpPr>
            <p:spPr>
              <a:xfrm>
                <a:off x="2329102" y="1460435"/>
                <a:ext cx="842514" cy="3523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584200">
                  <a:lnSpc>
                    <a:spcPct val="100000"/>
                  </a:lnSpc>
                  <a:spcBef>
                    <a:spcPts val="0"/>
                  </a:spcBef>
                  <a:defRPr sz="1500" cap="all">
                    <a:solidFill>
                      <a:srgbClr val="FFFF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zh-CN" alt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未来</a:t>
                </a:r>
              </a:p>
            </p:txBody>
          </p:sp>
        </p:grp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27B2AE63-CC3C-45DA-B2A4-A3BC701ACB68}"/>
                </a:ext>
              </a:extLst>
            </p:cNvPr>
            <p:cNvGrpSpPr/>
            <p:nvPr/>
          </p:nvGrpSpPr>
          <p:grpSpPr>
            <a:xfrm>
              <a:off x="2180903" y="4037506"/>
              <a:ext cx="1941237" cy="528018"/>
              <a:chOff x="1944344" y="2047198"/>
              <a:chExt cx="1589745" cy="432411"/>
            </a:xfrm>
          </p:grpSpPr>
          <p:sp>
            <p:nvSpPr>
              <p:cNvPr id="63" name="Shape 5173">
                <a:extLst>
                  <a:ext uri="{FF2B5EF4-FFF2-40B4-BE49-F238E27FC236}">
                    <a16:creationId xmlns:a16="http://schemas.microsoft.com/office/drawing/2014/main" id="{89D707F7-B95D-4A91-BE73-63EB7EF905C2}"/>
                  </a:ext>
                </a:extLst>
              </p:cNvPr>
              <p:cNvSpPr/>
              <p:nvPr/>
            </p:nvSpPr>
            <p:spPr>
              <a:xfrm>
                <a:off x="1944344" y="2047198"/>
                <a:ext cx="1589745" cy="432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16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0" y="0"/>
                    </a:lnTo>
                    <a:cubicBezTo>
                      <a:pt x="18440" y="0"/>
                      <a:pt x="3160" y="0"/>
                      <a:pt x="3160" y="0"/>
                    </a:cubicBezTo>
                    <a:close/>
                  </a:path>
                </a:pathLst>
              </a:custGeom>
              <a:solidFill>
                <a:srgbClr val="6EA9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524" tIns="46524" rIns="46524" bIns="46524" numCol="1" anchor="ctr">
                <a:noAutofit/>
              </a:bodyPr>
              <a:lstStyle/>
              <a:p>
                <a:pPr lvl="0" algn="ctr">
                  <a:lnSpc>
                    <a:spcPct val="120000"/>
                  </a:lnSpc>
                  <a:defRPr>
                    <a:solidFill>
                      <a:srgbClr val="4C4C4C"/>
                    </a:solidFill>
                  </a:defRPr>
                </a:pPr>
                <a:endParaRPr lang="en-US" sz="1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4" name="Shape 5177">
                <a:extLst>
                  <a:ext uri="{FF2B5EF4-FFF2-40B4-BE49-F238E27FC236}">
                    <a16:creationId xmlns:a16="http://schemas.microsoft.com/office/drawing/2014/main" id="{3B340593-F5C8-4BA3-A901-1C43397A72F2}"/>
                  </a:ext>
                </a:extLst>
              </p:cNvPr>
              <p:cNvSpPr/>
              <p:nvPr/>
            </p:nvSpPr>
            <p:spPr>
              <a:xfrm>
                <a:off x="2191740" y="2087244"/>
                <a:ext cx="1099552" cy="3523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584200">
                  <a:lnSpc>
                    <a:spcPct val="100000"/>
                  </a:lnSpc>
                  <a:spcBef>
                    <a:spcPts val="0"/>
                  </a:spcBef>
                  <a:defRPr sz="1500" cap="all">
                    <a:solidFill>
                      <a:srgbClr val="FFFF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altLang="zh-CN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2026</a:t>
                </a:r>
                <a:r>
                  <a:rPr lang="zh-CN" altLang="en-US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年</a:t>
                </a:r>
              </a:p>
            </p:txBody>
          </p:sp>
        </p:grpSp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6B4EDCF5-D99C-457D-BB4E-64FD3AA39A1E}"/>
                </a:ext>
              </a:extLst>
            </p:cNvPr>
            <p:cNvGrpSpPr/>
            <p:nvPr/>
          </p:nvGrpSpPr>
          <p:grpSpPr>
            <a:xfrm>
              <a:off x="1729842" y="4884581"/>
              <a:ext cx="2848974" cy="528019"/>
              <a:chOff x="1574955" y="2740898"/>
              <a:chExt cx="2333121" cy="432412"/>
            </a:xfrm>
          </p:grpSpPr>
          <p:sp>
            <p:nvSpPr>
              <p:cNvPr id="66" name="Shape 5172">
                <a:extLst>
                  <a:ext uri="{FF2B5EF4-FFF2-40B4-BE49-F238E27FC236}">
                    <a16:creationId xmlns:a16="http://schemas.microsoft.com/office/drawing/2014/main" id="{2228C64F-74CB-497B-BE89-1EF40330EEBA}"/>
                  </a:ext>
                </a:extLst>
              </p:cNvPr>
              <p:cNvSpPr/>
              <p:nvPr/>
            </p:nvSpPr>
            <p:spPr>
              <a:xfrm>
                <a:off x="1574955" y="2740898"/>
                <a:ext cx="2333121" cy="4324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447" y="0"/>
                    </a:lnTo>
                    <a:cubicBezTo>
                      <a:pt x="19447" y="0"/>
                      <a:pt x="2153" y="0"/>
                      <a:pt x="2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524" tIns="46524" rIns="46524" bIns="46524" numCol="1" anchor="ctr">
                <a:noAutofit/>
              </a:bodyPr>
              <a:lstStyle/>
              <a:p>
                <a:pPr lvl="0" algn="ctr">
                  <a:lnSpc>
                    <a:spcPct val="120000"/>
                  </a:lnSpc>
                  <a:defRPr>
                    <a:solidFill>
                      <a:srgbClr val="4C4C4C"/>
                    </a:solidFill>
                  </a:defRPr>
                </a:pPr>
                <a:endParaRPr lang="en-US" sz="1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7" name="Shape 5178">
                <a:extLst>
                  <a:ext uri="{FF2B5EF4-FFF2-40B4-BE49-F238E27FC236}">
                    <a16:creationId xmlns:a16="http://schemas.microsoft.com/office/drawing/2014/main" id="{FF49EA84-548D-4739-80BA-8F1949E9E885}"/>
                  </a:ext>
                </a:extLst>
              </p:cNvPr>
              <p:cNvSpPr/>
              <p:nvPr/>
            </p:nvSpPr>
            <p:spPr>
              <a:xfrm>
                <a:off x="1815028" y="2780945"/>
                <a:ext cx="1849246" cy="3523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584200">
                  <a:lnSpc>
                    <a:spcPct val="100000"/>
                  </a:lnSpc>
                  <a:spcBef>
                    <a:spcPts val="0"/>
                  </a:spcBef>
                  <a:defRPr sz="1500" cap="all">
                    <a:solidFill>
                      <a:srgbClr val="FFFF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altLang="zh-CN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2025</a:t>
                </a:r>
                <a:r>
                  <a:rPr lang="zh-CN" altLang="en-US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年</a:t>
                </a:r>
              </a:p>
            </p:txBody>
          </p:sp>
        </p:grpSp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99C7E621-88F7-4B7D-A6AD-BFB57E3C91DD}"/>
                </a:ext>
              </a:extLst>
            </p:cNvPr>
            <p:cNvGrpSpPr/>
            <p:nvPr/>
          </p:nvGrpSpPr>
          <p:grpSpPr>
            <a:xfrm>
              <a:off x="1278779" y="5731659"/>
              <a:ext cx="3756702" cy="528012"/>
              <a:chOff x="1205566" y="3434598"/>
              <a:chExt cx="3076490" cy="432407"/>
            </a:xfrm>
          </p:grpSpPr>
          <p:sp>
            <p:nvSpPr>
              <p:cNvPr id="69" name="Shape 5174">
                <a:extLst>
                  <a:ext uri="{FF2B5EF4-FFF2-40B4-BE49-F238E27FC236}">
                    <a16:creationId xmlns:a16="http://schemas.microsoft.com/office/drawing/2014/main" id="{82E760DF-3BD1-40F7-AEBA-E0957CCB8DE6}"/>
                  </a:ext>
                </a:extLst>
              </p:cNvPr>
              <p:cNvSpPr/>
              <p:nvPr/>
            </p:nvSpPr>
            <p:spPr>
              <a:xfrm>
                <a:off x="1205566" y="3434598"/>
                <a:ext cx="3076490" cy="432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19967" y="0"/>
                    </a:lnTo>
                    <a:lnTo>
                      <a:pt x="1633" y="0"/>
                    </a:lnTo>
                    <a:lnTo>
                      <a:pt x="0" y="21600"/>
                    </a:lnTo>
                    <a:cubicBezTo>
                      <a:pt x="0" y="2160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6EA9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524" tIns="46524" rIns="46524" bIns="46524" numCol="1" anchor="ctr">
                <a:noAutofit/>
              </a:bodyPr>
              <a:lstStyle/>
              <a:p>
                <a:pPr lvl="0" algn="ctr">
                  <a:lnSpc>
                    <a:spcPct val="120000"/>
                  </a:lnSpc>
                  <a:defRPr>
                    <a:solidFill>
                      <a:srgbClr val="4C4C4C"/>
                    </a:solidFill>
                  </a:defRPr>
                </a:pPr>
                <a:endParaRPr lang="en-US" sz="1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70" name="Shape 5179">
                <a:extLst>
                  <a:ext uri="{FF2B5EF4-FFF2-40B4-BE49-F238E27FC236}">
                    <a16:creationId xmlns:a16="http://schemas.microsoft.com/office/drawing/2014/main" id="{0D1CD5F5-D07A-49B2-B77B-D9FB456D809B}"/>
                  </a:ext>
                </a:extLst>
              </p:cNvPr>
              <p:cNvSpPr/>
              <p:nvPr/>
            </p:nvSpPr>
            <p:spPr>
              <a:xfrm>
                <a:off x="1422332" y="3474643"/>
                <a:ext cx="2634639" cy="3523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584200">
                  <a:lnSpc>
                    <a:spcPct val="100000"/>
                  </a:lnSpc>
                  <a:spcBef>
                    <a:spcPts val="0"/>
                  </a:spcBef>
                  <a:defRPr sz="1500" cap="all">
                    <a:solidFill>
                      <a:srgbClr val="FFFF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altLang="zh-CN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2024</a:t>
                </a:r>
                <a:r>
                  <a:rPr lang="zh-CN" altLang="en-US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年</a:t>
                </a:r>
              </a:p>
            </p:txBody>
          </p:sp>
        </p:grpSp>
      </p:grpSp>
      <p:sp>
        <p:nvSpPr>
          <p:cNvPr id="83" name="Round Same Side Corner Rectangle 76">
            <a:extLst>
              <a:ext uri="{FF2B5EF4-FFF2-40B4-BE49-F238E27FC236}">
                <a16:creationId xmlns:a16="http://schemas.microsoft.com/office/drawing/2014/main" id="{0801C596-19AB-43BD-A6ED-F8227EFA6326}"/>
              </a:ext>
            </a:extLst>
          </p:cNvPr>
          <p:cNvSpPr/>
          <p:nvPr/>
        </p:nvSpPr>
        <p:spPr>
          <a:xfrm rot="10800000" flipH="1">
            <a:off x="5117752" y="5660103"/>
            <a:ext cx="61200" cy="7958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6EA9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475" tIns="50237" rIns="100475" bIns="50237" rtlCol="0" anchor="ctr"/>
          <a:lstStyle/>
          <a:p>
            <a:pPr algn="ctr">
              <a:lnSpc>
                <a:spcPct val="120000"/>
              </a:lnSpc>
            </a:pPr>
            <a:endParaRPr lang="bg-BG" sz="16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E4D3000-B740-4622-9EEF-746D53C1819D}"/>
              </a:ext>
            </a:extLst>
          </p:cNvPr>
          <p:cNvSpPr/>
          <p:nvPr/>
        </p:nvSpPr>
        <p:spPr>
          <a:xfrm>
            <a:off x="5205238" y="5555166"/>
            <a:ext cx="7416823" cy="10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完成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12 W/(</a:t>
            </a:r>
            <a:r>
              <a:rPr lang="en-US" altLang="zh-CN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m·K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zh-CN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导热凝胶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和石墨烯散热膜</a:t>
            </a:r>
            <a:r>
              <a:rPr lang="zh-CN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在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下游用户</a:t>
            </a:r>
            <a:r>
              <a:rPr lang="zh-CN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上的认证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00吨/年导热凝胶产线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满产；</a:t>
            </a:r>
            <a:endParaRPr lang="en-US" altLang="zh-CN" kern="1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建成以常州为中心，辐射全国的销售网络，</a:t>
            </a:r>
            <a:r>
              <a:rPr lang="zh-CN" altLang="zh-CN" sz="2000" b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实现销售额</a:t>
            </a:r>
            <a:r>
              <a:rPr lang="en-US" altLang="zh-CN" sz="2000" b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</a:t>
            </a:r>
            <a:r>
              <a:rPr lang="zh-CN" altLang="zh-CN" sz="2000" b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00万元</a:t>
            </a:r>
            <a:r>
              <a:rPr lang="zh-CN" altLang="en-US" sz="2000" b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kern="1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7" name="Round Same Side Corner Rectangle 76">
            <a:extLst>
              <a:ext uri="{FF2B5EF4-FFF2-40B4-BE49-F238E27FC236}">
                <a16:creationId xmlns:a16="http://schemas.microsoft.com/office/drawing/2014/main" id="{01A53EB2-872A-4891-9679-1C71B8D74990}"/>
              </a:ext>
            </a:extLst>
          </p:cNvPr>
          <p:cNvSpPr/>
          <p:nvPr/>
        </p:nvSpPr>
        <p:spPr>
          <a:xfrm rot="10800000" flipH="1">
            <a:off x="5117752" y="4388382"/>
            <a:ext cx="61200" cy="7958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8A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475" tIns="50237" rIns="100475" bIns="50237" rtlCol="0" anchor="ctr"/>
          <a:lstStyle/>
          <a:p>
            <a:pPr algn="ctr">
              <a:lnSpc>
                <a:spcPct val="120000"/>
              </a:lnSpc>
            </a:pPr>
            <a:endParaRPr lang="bg-BG" sz="16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96592F23-863A-4960-86A5-815821C4E24E}"/>
              </a:ext>
            </a:extLst>
          </p:cNvPr>
          <p:cNvSpPr/>
          <p:nvPr/>
        </p:nvSpPr>
        <p:spPr>
          <a:xfrm>
            <a:off x="5211725" y="4293679"/>
            <a:ext cx="7410337" cy="1016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建立国际标准的研发实验室和产品综合测试平台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完善生产及质量管理体系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，加强产学研合作；</a:t>
            </a:r>
            <a:endParaRPr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继续开拓市场，产品覆盖全国，</a:t>
            </a:r>
            <a:r>
              <a:rPr lang="zh-CN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实现销售收入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80</a:t>
            </a:r>
            <a:r>
              <a:rPr lang="zh-CN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00万元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b="1" kern="1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9" name="Round Same Side Corner Rectangle 76">
            <a:extLst>
              <a:ext uri="{FF2B5EF4-FFF2-40B4-BE49-F238E27FC236}">
                <a16:creationId xmlns:a16="http://schemas.microsoft.com/office/drawing/2014/main" id="{E0D8E262-2933-471E-85E2-CB1E9979AB72}"/>
              </a:ext>
            </a:extLst>
          </p:cNvPr>
          <p:cNvSpPr/>
          <p:nvPr/>
        </p:nvSpPr>
        <p:spPr>
          <a:xfrm rot="10800000" flipH="1">
            <a:off x="5119820" y="3124463"/>
            <a:ext cx="61200" cy="7958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6EA9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475" tIns="50237" rIns="100475" bIns="50237" rtlCol="0" anchor="ctr"/>
          <a:lstStyle/>
          <a:p>
            <a:pPr algn="ctr">
              <a:lnSpc>
                <a:spcPct val="120000"/>
              </a:lnSpc>
            </a:pPr>
            <a:endParaRPr lang="bg-BG" sz="16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3A0C28F6-C447-4270-A2A0-092AA2AA779B}"/>
              </a:ext>
            </a:extLst>
          </p:cNvPr>
          <p:cNvSpPr/>
          <p:nvPr/>
        </p:nvSpPr>
        <p:spPr>
          <a:xfrm>
            <a:off x="5211725" y="3032192"/>
            <a:ext cx="7338329" cy="10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完成1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W/(</a:t>
            </a:r>
            <a:r>
              <a:rPr lang="en-US" altLang="zh-CN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m·K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zh-CN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导热凝胶产品的开发和验证工作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建成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</a:t>
            </a:r>
            <a:r>
              <a:rPr lang="zh-CN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00吨/年</a:t>
            </a:r>
            <a:r>
              <a:rPr lang="zh-CN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导热凝胶产线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；</a:t>
            </a:r>
            <a:endParaRPr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产品走向国际，</a:t>
            </a:r>
            <a:r>
              <a:rPr lang="zh-CN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实现销售收入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150</a:t>
            </a:r>
            <a:r>
              <a:rPr lang="zh-CN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00万元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4DC1D3A-7326-46A9-89C6-840AB1CA0B4A}"/>
              </a:ext>
            </a:extLst>
          </p:cNvPr>
          <p:cNvSpPr/>
          <p:nvPr/>
        </p:nvSpPr>
        <p:spPr>
          <a:xfrm>
            <a:off x="3765079" y="1195917"/>
            <a:ext cx="8438484" cy="1418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zh-CN" altLang="zh-CN" sz="2000" b="1" kern="100" dirty="0">
                <a:solidFill>
                  <a:srgbClr val="3D3DD8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成为科技创新践行者、产业升级贡献者</a:t>
            </a:r>
            <a:endParaRPr lang="en-US" altLang="zh-CN" sz="2000" b="1" kern="100" dirty="0">
              <a:solidFill>
                <a:srgbClr val="3D3DD8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zh-CN" altLang="zh-CN" sz="2000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致力于将</a:t>
            </a:r>
            <a:r>
              <a:rPr lang="zh-CN" altLang="en-US" sz="2000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公司</a:t>
            </a:r>
            <a:r>
              <a:rPr lang="zh-CN" altLang="zh-CN" sz="2000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打造成为</a:t>
            </a:r>
            <a:r>
              <a:rPr lang="en-US" altLang="zh-CN" sz="2000" b="1" kern="100" dirty="0">
                <a:solidFill>
                  <a:srgbClr val="3D3DD8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5G</a:t>
            </a:r>
            <a:r>
              <a:rPr lang="zh-CN" altLang="en-US" sz="2000" b="1" kern="100" dirty="0">
                <a:solidFill>
                  <a:srgbClr val="3D3DD8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、电动汽车、大功率半导体器件的热管理</a:t>
            </a:r>
            <a:r>
              <a:rPr lang="zh-CN" altLang="zh-CN" sz="2000" b="1" kern="100" dirty="0">
                <a:solidFill>
                  <a:srgbClr val="3D3DD8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整体解决方案的服务商、技术创新商和产品开发服务商</a:t>
            </a:r>
          </a:p>
        </p:txBody>
      </p:sp>
    </p:spTree>
    <p:extLst>
      <p:ext uri="{BB962C8B-B14F-4D97-AF65-F5344CB8AC3E}">
        <p14:creationId xmlns:p14="http://schemas.microsoft.com/office/powerpoint/2010/main" val="10209071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2A8C09E-E44A-456C-9110-E4E1AEB077D5}"/>
              </a:ext>
            </a:extLst>
          </p:cNvPr>
          <p:cNvSpPr/>
          <p:nvPr/>
        </p:nvSpPr>
        <p:spPr>
          <a:xfrm>
            <a:off x="1731264" y="1164335"/>
            <a:ext cx="1729739" cy="1729739"/>
          </a:xfrm>
          <a:custGeom>
            <a:avLst/>
            <a:gdLst/>
            <a:ahLst/>
            <a:cxnLst/>
            <a:rect l="l" t="t" r="r" b="b"/>
            <a:pathLst>
              <a:path w="1729739" h="1729739">
                <a:moveTo>
                  <a:pt x="1297305" y="0"/>
                </a:moveTo>
                <a:lnTo>
                  <a:pt x="432435" y="0"/>
                </a:lnTo>
                <a:lnTo>
                  <a:pt x="0" y="864870"/>
                </a:lnTo>
                <a:lnTo>
                  <a:pt x="432435" y="1729739"/>
                </a:lnTo>
                <a:lnTo>
                  <a:pt x="1297305" y="1729739"/>
                </a:lnTo>
                <a:lnTo>
                  <a:pt x="1729739" y="864870"/>
                </a:lnTo>
                <a:lnTo>
                  <a:pt x="1297305" y="0"/>
                </a:lnTo>
                <a:close/>
              </a:path>
            </a:pathLst>
          </a:custGeom>
          <a:solidFill>
            <a:srgbClr val="1F4E79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B7D3111D-CC81-4322-924F-CD1E95916C19}"/>
              </a:ext>
            </a:extLst>
          </p:cNvPr>
          <p:cNvSpPr txBox="1"/>
          <p:nvPr/>
        </p:nvSpPr>
        <p:spPr>
          <a:xfrm>
            <a:off x="2094357" y="1717039"/>
            <a:ext cx="1094658" cy="5693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700" b="0" spc="9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3700" b="0" spc="1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700" b="0" spc="4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F2089ACF-A03B-4CC9-8E2F-65292D959E13}"/>
              </a:ext>
            </a:extLst>
          </p:cNvPr>
          <p:cNvSpPr/>
          <p:nvPr/>
        </p:nvSpPr>
        <p:spPr>
          <a:xfrm>
            <a:off x="344424" y="2072639"/>
            <a:ext cx="1729739" cy="17297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39711E01-DC9F-4D58-81CF-A10CE7DD70E7}"/>
              </a:ext>
            </a:extLst>
          </p:cNvPr>
          <p:cNvSpPr/>
          <p:nvPr/>
        </p:nvSpPr>
        <p:spPr>
          <a:xfrm>
            <a:off x="3119627" y="2058923"/>
            <a:ext cx="1728216" cy="17282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F476C9FB-90E3-4D01-B101-F2BA057B5D7F}"/>
              </a:ext>
            </a:extLst>
          </p:cNvPr>
          <p:cNvSpPr/>
          <p:nvPr/>
        </p:nvSpPr>
        <p:spPr>
          <a:xfrm>
            <a:off x="1731264" y="2967227"/>
            <a:ext cx="1729739" cy="17282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2318BF29-A060-4AF5-824F-85C056A3235D}"/>
              </a:ext>
            </a:extLst>
          </p:cNvPr>
          <p:cNvSpPr/>
          <p:nvPr/>
        </p:nvSpPr>
        <p:spPr>
          <a:xfrm>
            <a:off x="755141" y="3891533"/>
            <a:ext cx="871219" cy="13335"/>
          </a:xfrm>
          <a:custGeom>
            <a:avLst/>
            <a:gdLst/>
            <a:ahLst/>
            <a:cxnLst/>
            <a:rect l="l" t="t" r="r" b="b"/>
            <a:pathLst>
              <a:path w="871219" h="13335">
                <a:moveTo>
                  <a:pt x="0" y="13081"/>
                </a:moveTo>
                <a:lnTo>
                  <a:pt x="870965" y="0"/>
                </a:lnTo>
              </a:path>
            </a:pathLst>
          </a:custGeom>
          <a:ln w="38099">
            <a:solidFill>
              <a:srgbClr val="1F4E79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C015B6EF-3F1B-4F4E-A145-EB27B8B697F9}"/>
              </a:ext>
            </a:extLst>
          </p:cNvPr>
          <p:cNvSpPr/>
          <p:nvPr/>
        </p:nvSpPr>
        <p:spPr>
          <a:xfrm>
            <a:off x="1613153" y="3876294"/>
            <a:ext cx="432434" cy="864235"/>
          </a:xfrm>
          <a:custGeom>
            <a:avLst/>
            <a:gdLst/>
            <a:ahLst/>
            <a:cxnLst/>
            <a:rect l="l" t="t" r="r" b="b"/>
            <a:pathLst>
              <a:path w="432435" h="864235">
                <a:moveTo>
                  <a:pt x="0" y="0"/>
                </a:moveTo>
                <a:lnTo>
                  <a:pt x="432181" y="864234"/>
                </a:lnTo>
              </a:path>
            </a:pathLst>
          </a:custGeom>
          <a:ln w="38100">
            <a:solidFill>
              <a:srgbClr val="1F4E79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CDBB464D-156D-44B5-9784-53EFE29861AD}"/>
              </a:ext>
            </a:extLst>
          </p:cNvPr>
          <p:cNvSpPr/>
          <p:nvPr/>
        </p:nvSpPr>
        <p:spPr>
          <a:xfrm>
            <a:off x="1591817" y="4711445"/>
            <a:ext cx="453390" cy="864235"/>
          </a:xfrm>
          <a:custGeom>
            <a:avLst/>
            <a:gdLst/>
            <a:ahLst/>
            <a:cxnLst/>
            <a:rect l="l" t="t" r="r" b="b"/>
            <a:pathLst>
              <a:path w="453389" h="864235">
                <a:moveTo>
                  <a:pt x="453263" y="0"/>
                </a:moveTo>
                <a:lnTo>
                  <a:pt x="0" y="864234"/>
                </a:lnTo>
              </a:path>
            </a:pathLst>
          </a:custGeom>
          <a:ln w="38100">
            <a:solidFill>
              <a:srgbClr val="1F4E79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0C69DF53-ACDB-4AE5-BCB9-85B01E8AE5A0}"/>
              </a:ext>
            </a:extLst>
          </p:cNvPr>
          <p:cNvSpPr/>
          <p:nvPr/>
        </p:nvSpPr>
        <p:spPr>
          <a:xfrm>
            <a:off x="4506467" y="2967227"/>
            <a:ext cx="7045959" cy="1728470"/>
          </a:xfrm>
          <a:custGeom>
            <a:avLst/>
            <a:gdLst/>
            <a:ahLst/>
            <a:cxnLst/>
            <a:rect l="l" t="t" r="r" b="b"/>
            <a:pathLst>
              <a:path w="7045959" h="1728470">
                <a:moveTo>
                  <a:pt x="7045452" y="0"/>
                </a:moveTo>
                <a:lnTo>
                  <a:pt x="432181" y="0"/>
                </a:lnTo>
                <a:lnTo>
                  <a:pt x="0" y="864108"/>
                </a:lnTo>
                <a:lnTo>
                  <a:pt x="432181" y="1728216"/>
                </a:lnTo>
                <a:lnTo>
                  <a:pt x="7045452" y="1728216"/>
                </a:lnTo>
                <a:lnTo>
                  <a:pt x="7045452" y="0"/>
                </a:lnTo>
                <a:close/>
              </a:path>
            </a:pathLst>
          </a:custGeom>
          <a:solidFill>
            <a:srgbClr val="1F4E79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02BF4CDE-8F74-49AD-996D-B52A29101F0C}"/>
              </a:ext>
            </a:extLst>
          </p:cNvPr>
          <p:cNvSpPr txBox="1"/>
          <p:nvPr/>
        </p:nvSpPr>
        <p:spPr>
          <a:xfrm>
            <a:off x="5195214" y="3433046"/>
            <a:ext cx="5976835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defRPr/>
            </a:pPr>
            <a:r>
              <a:rPr lang="zh-CN" altLang="en-US" sz="4800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感谢您的关心与支持</a:t>
            </a:r>
          </a:p>
        </p:txBody>
      </p:sp>
      <p:sp>
        <p:nvSpPr>
          <p:cNvPr id="13" name="object 14">
            <a:extLst>
              <a:ext uri="{FF2B5EF4-FFF2-40B4-BE49-F238E27FC236}">
                <a16:creationId xmlns:a16="http://schemas.microsoft.com/office/drawing/2014/main" id="{FCBD818F-0AF6-4338-AADB-D74C26C4D654}"/>
              </a:ext>
            </a:extLst>
          </p:cNvPr>
          <p:cNvSpPr/>
          <p:nvPr/>
        </p:nvSpPr>
        <p:spPr>
          <a:xfrm>
            <a:off x="10028928" y="1717039"/>
            <a:ext cx="2337983" cy="10953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C647B67-939E-45C1-B7E4-D74615C5794B}"/>
              </a:ext>
            </a:extLst>
          </p:cNvPr>
          <p:cNvSpPr/>
          <p:nvPr/>
        </p:nvSpPr>
        <p:spPr>
          <a:xfrm rot="20025965">
            <a:off x="9185460" y="1744890"/>
            <a:ext cx="390363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b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做中国最专业的导散热材料提供商！</a:t>
            </a:r>
            <a:endParaRPr lang="zh-CN" altLang="en-US" b="1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5718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>
            <a:extLst>
              <a:ext uri="{FF2B5EF4-FFF2-40B4-BE49-F238E27FC236}">
                <a16:creationId xmlns:a16="http://schemas.microsoft.com/office/drawing/2014/main" id="{F73962CA-2396-42CA-AF19-70033EE83C04}"/>
              </a:ext>
            </a:extLst>
          </p:cNvPr>
          <p:cNvSpPr/>
          <p:nvPr/>
        </p:nvSpPr>
        <p:spPr>
          <a:xfrm>
            <a:off x="323783" y="262598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产业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背景</a:t>
            </a:r>
          </a:p>
        </p:txBody>
      </p: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9E7CBEB6-EE34-48E8-9324-2754BEB02817}"/>
              </a:ext>
            </a:extLst>
          </p:cNvPr>
          <p:cNvCxnSpPr/>
          <p:nvPr/>
        </p:nvCxnSpPr>
        <p:spPr>
          <a:xfrm>
            <a:off x="408863" y="771787"/>
            <a:ext cx="1244953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>
            <a:extLst>
              <a:ext uri="{FF2B5EF4-FFF2-40B4-BE49-F238E27FC236}">
                <a16:creationId xmlns:a16="http://schemas.microsoft.com/office/drawing/2014/main" id="{1CE3D6DF-69D2-7A4D-31E9-5B335E02F1DF}"/>
              </a:ext>
            </a:extLst>
          </p:cNvPr>
          <p:cNvGrpSpPr/>
          <p:nvPr/>
        </p:nvGrpSpPr>
        <p:grpSpPr>
          <a:xfrm>
            <a:off x="338285" y="1801082"/>
            <a:ext cx="3610041" cy="3682809"/>
            <a:chOff x="7427846" y="1748939"/>
            <a:chExt cx="3610041" cy="3682809"/>
          </a:xfrm>
        </p:grpSpPr>
        <p:sp>
          <p:nvSpPr>
            <p:cNvPr id="19" name="箭头: 右 1">
              <a:extLst>
                <a:ext uri="{FF2B5EF4-FFF2-40B4-BE49-F238E27FC236}">
                  <a16:creationId xmlns:a16="http://schemas.microsoft.com/office/drawing/2014/main" id="{E38B2A6A-693B-4E0A-93FC-CFEAE6D3063E}"/>
                </a:ext>
              </a:extLst>
            </p:cNvPr>
            <p:cNvSpPr/>
            <p:nvPr/>
          </p:nvSpPr>
          <p:spPr bwMode="auto">
            <a:xfrm rot="16200000">
              <a:off x="5936586" y="3240199"/>
              <a:ext cx="3681666" cy="699146"/>
            </a:xfrm>
            <a:prstGeom prst="rightArrow">
              <a:avLst/>
            </a:prstGeom>
            <a:gradFill flip="none" rotWithShape="1">
              <a:gsLst>
                <a:gs pos="0">
                  <a:srgbClr val="0066FF"/>
                </a:gs>
                <a:gs pos="71000">
                  <a:srgbClr val="FFCC66"/>
                </a:gs>
                <a:gs pos="100000">
                  <a:srgbClr val="FF6600"/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45C166B0-B35D-4DAC-BE34-22CC61995D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4736" y="5069747"/>
              <a:ext cx="1083223" cy="351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687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rPr>
                <a:t>点散热</a:t>
              </a:r>
            </a:p>
          </p:txBody>
        </p:sp>
        <p:sp>
          <p:nvSpPr>
            <p:cNvPr id="21" name="Rectangle 2">
              <a:extLst>
                <a:ext uri="{FF2B5EF4-FFF2-40B4-BE49-F238E27FC236}">
                  <a16:creationId xmlns:a16="http://schemas.microsoft.com/office/drawing/2014/main" id="{B7620A90-2584-4D2C-BE33-C32D6E5E97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9578" y="3392848"/>
              <a:ext cx="1083224" cy="351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687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rPr>
                <a:t>线散热</a:t>
              </a:r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849AE8D3-6F0B-4AD7-9846-6BCDEABD43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6456" y="1814182"/>
              <a:ext cx="1083224" cy="351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687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rPr>
                <a:t>面散热</a:t>
              </a:r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4B2301DB-4711-4566-8F7A-514C45E295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26830" y="5079792"/>
              <a:ext cx="1711057" cy="351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68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rPr>
                <a:t>导热凝胶</a:t>
              </a:r>
            </a:p>
          </p:txBody>
        </p:sp>
        <p:sp>
          <p:nvSpPr>
            <p:cNvPr id="27" name="Rectangle 2">
              <a:extLst>
                <a:ext uri="{FF2B5EF4-FFF2-40B4-BE49-F238E27FC236}">
                  <a16:creationId xmlns:a16="http://schemas.microsoft.com/office/drawing/2014/main" id="{5339A9B0-E80E-4998-85A4-434E5373D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6649" y="3392848"/>
              <a:ext cx="1441507" cy="351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687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rPr>
                <a:t>均热板（</a:t>
              </a:r>
              <a:r>
                <a:rPr kumimoji="1" lang="en-US" altLang="zh-CN" sz="1687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rPr>
                <a:t>VC</a:t>
              </a:r>
              <a:r>
                <a:rPr kumimoji="1" lang="zh-CN" altLang="en-US" sz="1687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rPr>
                <a:t>）</a:t>
              </a:r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5B31DD53-3732-46B9-8261-BA3CB24E1F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05200" y="1814182"/>
              <a:ext cx="1441508" cy="351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68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rPr>
                <a:t>石墨膜</a:t>
              </a:r>
            </a:p>
          </p:txBody>
        </p:sp>
        <p:cxnSp>
          <p:nvCxnSpPr>
            <p:cNvPr id="29" name="直接连接符 19">
              <a:extLst>
                <a:ext uri="{FF2B5EF4-FFF2-40B4-BE49-F238E27FC236}">
                  <a16:creationId xmlns:a16="http://schemas.microsoft.com/office/drawing/2014/main" id="{92DD633F-24C5-4C56-8085-2C65BC23AC7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919993" y="3571989"/>
              <a:ext cx="373353" cy="0"/>
            </a:xfrm>
            <a:prstGeom prst="line">
              <a:avLst/>
            </a:prstGeom>
            <a:noFill/>
            <a:ln w="25400" algn="ctr">
              <a:solidFill>
                <a:srgbClr val="00000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直接连接符 20">
              <a:extLst>
                <a:ext uri="{FF2B5EF4-FFF2-40B4-BE49-F238E27FC236}">
                  <a16:creationId xmlns:a16="http://schemas.microsoft.com/office/drawing/2014/main" id="{DF201B77-9A52-47DE-8E16-5F8DDEA3D26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913296" y="5248889"/>
              <a:ext cx="373353" cy="0"/>
            </a:xfrm>
            <a:prstGeom prst="line">
              <a:avLst/>
            </a:prstGeom>
            <a:noFill/>
            <a:ln w="25400" algn="ctr">
              <a:solidFill>
                <a:srgbClr val="00000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直接连接符 39">
              <a:extLst>
                <a:ext uri="{FF2B5EF4-FFF2-40B4-BE49-F238E27FC236}">
                  <a16:creationId xmlns:a16="http://schemas.microsoft.com/office/drawing/2014/main" id="{BC1AD778-E7B7-450E-AB40-3B204DF3C92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936871" y="1993324"/>
              <a:ext cx="373353" cy="0"/>
            </a:xfrm>
            <a:prstGeom prst="line">
              <a:avLst/>
            </a:prstGeom>
            <a:noFill/>
            <a:ln w="25400" algn="ctr">
              <a:solidFill>
                <a:srgbClr val="00000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32" name="图片 9">
            <a:extLst>
              <a:ext uri="{FF2B5EF4-FFF2-40B4-BE49-F238E27FC236}">
                <a16:creationId xmlns:a16="http://schemas.microsoft.com/office/drawing/2014/main" id="{ABCC3D98-0C19-47F6-8950-DC84FBA38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147" y="1877712"/>
            <a:ext cx="6061118" cy="369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文本框 20">
            <a:extLst>
              <a:ext uri="{FF2B5EF4-FFF2-40B4-BE49-F238E27FC236}">
                <a16:creationId xmlns:a16="http://schemas.microsoft.com/office/drawing/2014/main" id="{55592057-2AC8-4EF0-880F-641A732AF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783" y="1050556"/>
            <a:ext cx="5491456" cy="41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1" lang="zh-CN" altLang="en-US" sz="2109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典型电子元器件导散热过程</a:t>
            </a:r>
          </a:p>
        </p:txBody>
      </p:sp>
      <p:sp>
        <p:nvSpPr>
          <p:cNvPr id="3" name="文本框 15">
            <a:extLst>
              <a:ext uri="{FF2B5EF4-FFF2-40B4-BE49-F238E27FC236}">
                <a16:creationId xmlns:a16="http://schemas.microsoft.com/office/drawing/2014/main" id="{3179E6D1-DFAB-C283-734A-13315CE62D6B}"/>
              </a:ext>
            </a:extLst>
          </p:cNvPr>
          <p:cNvSpPr txBox="1"/>
          <p:nvPr/>
        </p:nvSpPr>
        <p:spPr>
          <a:xfrm>
            <a:off x="452711" y="6276197"/>
            <a:ext cx="11737305" cy="40011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lvl="0" indent="0" algn="ctr" defTabSz="914400" eaLnBrk="1" latinLnBrk="0" hangingPunct="1">
              <a:lnSpc>
                <a:spcPct val="100000"/>
              </a:lnSpc>
              <a:buFont typeface="Arial" panose="020B0604020202020204" pitchFamily="34" charset="0"/>
              <a:buNone/>
              <a:defRPr b="1" i="0" u="none" baseline="0">
                <a:solidFill>
                  <a:srgbClr val="FFC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lvl="1" indent="-285750" defTabSz="914400" eaLnBrk="1" latinLnBrk="0" hangingPunct="1">
              <a:lnSpc>
                <a:spcPct val="100000"/>
              </a:lnSpc>
              <a:buFont typeface="Arial" panose="020B0604020202020204" pitchFamily="34" charset="0"/>
              <a:buNone/>
              <a:defRPr b="1" i="0" u="none" baseline="0">
                <a:latin typeface="Arial" panose="020B0604020202020204" pitchFamily="34" charset="0"/>
              </a:defRPr>
            </a:lvl2pPr>
            <a:lvl3pPr marL="1143000" lvl="2" indent="-228600" defTabSz="914400" eaLnBrk="1" latinLnBrk="0" hangingPunct="1">
              <a:lnSpc>
                <a:spcPct val="100000"/>
              </a:lnSpc>
              <a:buFont typeface="Arial" panose="020B0604020202020204" pitchFamily="34" charset="0"/>
              <a:buNone/>
              <a:defRPr b="1" i="0" u="none" baseline="0">
                <a:latin typeface="Arial" panose="020B0604020202020204" pitchFamily="34" charset="0"/>
              </a:defRPr>
            </a:lvl3pPr>
            <a:lvl4pPr marL="1600200" lvl="3" indent="-228600" defTabSz="914400" eaLnBrk="1" latinLnBrk="0" hangingPunct="1">
              <a:lnSpc>
                <a:spcPct val="100000"/>
              </a:lnSpc>
              <a:buFont typeface="Arial" panose="020B0604020202020204" pitchFamily="34" charset="0"/>
              <a:buNone/>
              <a:defRPr b="1" i="0" u="none" baseline="0">
                <a:latin typeface="Arial" panose="020B0604020202020204" pitchFamily="34" charset="0"/>
              </a:defRPr>
            </a:lvl4pPr>
            <a:lvl5pPr marL="2057400" lvl="4" indent="-228600" defTabSz="914400" eaLnBrk="1" latinLnBrk="0" hangingPunct="1">
              <a:lnSpc>
                <a:spcPct val="100000"/>
              </a:lnSpc>
              <a:buFont typeface="Arial" panose="020B0604020202020204" pitchFamily="34" charset="0"/>
              <a:buNone/>
              <a:defRPr b="1" i="0" u="none" baseline="0">
                <a:latin typeface="Arial" panose="020B0604020202020204" pitchFamily="34" charset="0"/>
              </a:defRPr>
            </a:lvl5pPr>
            <a:lvl6pPr marL="2514600" lvl="5" indent="-2286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baseline="0">
                <a:latin typeface="Arial" panose="020B0604020202020204" pitchFamily="34" charset="0"/>
              </a:defRPr>
            </a:lvl6pPr>
            <a:lvl7pPr marL="2971800" lvl="6" indent="-2286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baseline="0">
                <a:latin typeface="Arial" panose="020B0604020202020204" pitchFamily="34" charset="0"/>
              </a:defRPr>
            </a:lvl7pPr>
            <a:lvl8pPr marL="3429000" lvl="7" indent="-2286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baseline="0">
                <a:latin typeface="Arial" panose="020B0604020202020204" pitchFamily="34" charset="0"/>
              </a:defRPr>
            </a:lvl8pPr>
            <a:lvl9pPr marL="3886200" lvl="8" indent="-2286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baseline="0">
                <a:latin typeface="Arial" panose="020B0604020202020204" pitchFamily="34" charset="0"/>
              </a:defRPr>
            </a:lvl9pPr>
          </a:lstStyle>
          <a:p>
            <a:r>
              <a:rPr lang="zh-CN" altLang="zh-CN" sz="2000" dirty="0">
                <a:solidFill>
                  <a:schemeClr val="bg1"/>
                </a:solidFill>
              </a:rPr>
              <a:t>以</a:t>
            </a:r>
            <a:r>
              <a:rPr lang="en-US" altLang="zh-CN" sz="2000" dirty="0">
                <a:solidFill>
                  <a:schemeClr val="bg1"/>
                </a:solidFill>
              </a:rPr>
              <a:t>5G</a:t>
            </a:r>
            <a:r>
              <a:rPr lang="zh-CN" altLang="zh-CN" sz="2000" dirty="0">
                <a:solidFill>
                  <a:schemeClr val="bg1"/>
                </a:solidFill>
              </a:rPr>
              <a:t>手机为例，</a:t>
            </a:r>
            <a:r>
              <a:rPr lang="zh-CN" altLang="en-US" sz="2000" dirty="0">
                <a:solidFill>
                  <a:schemeClr val="bg1"/>
                </a:solidFill>
              </a:rPr>
              <a:t>散热过程</a:t>
            </a:r>
            <a:r>
              <a:rPr lang="zh-CN" altLang="zh-CN" sz="2000" dirty="0">
                <a:solidFill>
                  <a:schemeClr val="bg1"/>
                </a:solidFill>
              </a:rPr>
              <a:t>为</a:t>
            </a:r>
            <a:r>
              <a:rPr lang="zh-CN" altLang="zh-CN" sz="2000" dirty="0">
                <a:solidFill>
                  <a:srgbClr val="FF9933"/>
                </a:solidFill>
              </a:rPr>
              <a:t>芯片发热、导热</a:t>
            </a:r>
            <a:r>
              <a:rPr lang="zh-CN" altLang="en-US" sz="2000" dirty="0">
                <a:solidFill>
                  <a:srgbClr val="FF9933"/>
                </a:solidFill>
              </a:rPr>
              <a:t>界面材料</a:t>
            </a:r>
            <a:r>
              <a:rPr lang="zh-CN" altLang="zh-CN" sz="2000" dirty="0">
                <a:solidFill>
                  <a:srgbClr val="FF9933"/>
                </a:solidFill>
              </a:rPr>
              <a:t>传热、均热板和石墨膜散热</a:t>
            </a:r>
            <a:r>
              <a:rPr lang="zh-CN" altLang="en-US" sz="2000" dirty="0">
                <a:solidFill>
                  <a:srgbClr val="FF9933"/>
                </a:solidFill>
              </a:rPr>
              <a:t>。</a:t>
            </a:r>
            <a:endParaRPr lang="en-US" altLang="zh-CN" sz="2000" dirty="0">
              <a:solidFill>
                <a:srgbClr val="FF9933"/>
              </a:solidFill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9E726747-ABAC-3D5C-8FE1-0398231880A5}"/>
              </a:ext>
            </a:extLst>
          </p:cNvPr>
          <p:cNvGrpSpPr/>
          <p:nvPr/>
        </p:nvGrpSpPr>
        <p:grpSpPr>
          <a:xfrm>
            <a:off x="8136113" y="2412769"/>
            <a:ext cx="4411406" cy="2342244"/>
            <a:chOff x="8016031" y="2909976"/>
            <a:chExt cx="4411406" cy="2342244"/>
          </a:xfrm>
        </p:grpSpPr>
        <p:sp>
          <p:nvSpPr>
            <p:cNvPr id="6" name="任意多边形 11">
              <a:extLst>
                <a:ext uri="{FF2B5EF4-FFF2-40B4-BE49-F238E27FC236}">
                  <a16:creationId xmlns:a16="http://schemas.microsoft.com/office/drawing/2014/main" id="{7864E96F-B1B7-706D-0792-7D3A06B9AE82}"/>
                </a:ext>
              </a:extLst>
            </p:cNvPr>
            <p:cNvSpPr/>
            <p:nvPr/>
          </p:nvSpPr>
          <p:spPr>
            <a:xfrm rot="20365400">
              <a:off x="8016031" y="4102703"/>
              <a:ext cx="1980397" cy="172366"/>
            </a:xfrm>
            <a:custGeom>
              <a:avLst/>
              <a:gdLst>
                <a:gd name="connsiteX0" fmla="*/ 0 w 2239617"/>
                <a:gd name="connsiteY0" fmla="*/ 397583 h 410835"/>
                <a:gd name="connsiteX1" fmla="*/ 1046922 w 2239617"/>
                <a:gd name="connsiteY1" fmla="*/ 18 h 410835"/>
                <a:gd name="connsiteX2" fmla="*/ 2239617 w 2239617"/>
                <a:gd name="connsiteY2" fmla="*/ 410835 h 410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9617" h="410835">
                  <a:moveTo>
                    <a:pt x="0" y="397583"/>
                  </a:moveTo>
                  <a:cubicBezTo>
                    <a:pt x="336826" y="197696"/>
                    <a:pt x="673653" y="-2191"/>
                    <a:pt x="1046922" y="18"/>
                  </a:cubicBezTo>
                  <a:cubicBezTo>
                    <a:pt x="1420191" y="2227"/>
                    <a:pt x="2239617" y="410835"/>
                    <a:pt x="2239617" y="410835"/>
                  </a:cubicBezTo>
                </a:path>
              </a:pathLst>
            </a:custGeom>
            <a:noFill/>
            <a:ln w="53975">
              <a:solidFill>
                <a:srgbClr val="FF0000"/>
              </a:solidFill>
              <a:headEnd type="stealth" w="lg" len="lg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文本框 20">
              <a:extLst>
                <a:ext uri="{FF2B5EF4-FFF2-40B4-BE49-F238E27FC236}">
                  <a16:creationId xmlns:a16="http://schemas.microsoft.com/office/drawing/2014/main" id="{FD5570B0-E942-1D30-00EA-A2DE43999C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62581" y="2909976"/>
              <a:ext cx="2364856" cy="2342244"/>
            </a:xfrm>
            <a:prstGeom prst="rect">
              <a:avLst/>
            </a:prstGeom>
            <a:noFill/>
            <a:ln w="15875">
              <a:solidFill>
                <a:srgbClr val="0000CC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indent="0" algn="just" eaLnBrk="1" hangingPunct="1">
                <a:lnSpc>
                  <a:spcPct val="150000"/>
                </a:lnSpc>
              </a:pPr>
              <a:r>
                <a:rPr kumimoji="1" lang="zh-CN" altLang="en-US" sz="2000" dirty="0">
                  <a:solidFill>
                    <a:srgbClr val="0000CC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电子器件（芯片）与散热器之间</a:t>
              </a:r>
              <a:r>
                <a:rPr kumimoji="1" lang="zh-CN" altLang="en-US" sz="2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存在</a:t>
              </a:r>
              <a:r>
                <a:rPr kumimoji="1" lang="en-US" altLang="zh-CN" sz="2000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90%</a:t>
              </a:r>
              <a:r>
                <a:rPr kumimoji="1" lang="zh-CN" alt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间隙，</a:t>
              </a:r>
              <a:r>
                <a:rPr kumimoji="1" lang="zh-CN" altLang="en-US" sz="2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因此迫切发展高效导热凝胶材料！！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571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>
            <a:extLst>
              <a:ext uri="{FF2B5EF4-FFF2-40B4-BE49-F238E27FC236}">
                <a16:creationId xmlns:a16="http://schemas.microsoft.com/office/drawing/2014/main" id="{F73962CA-2396-42CA-AF19-70033EE83C04}"/>
              </a:ext>
            </a:extLst>
          </p:cNvPr>
          <p:cNvSpPr/>
          <p:nvPr/>
        </p:nvSpPr>
        <p:spPr>
          <a:xfrm>
            <a:off x="323783" y="262598"/>
            <a:ext cx="2659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导热界面材料简介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9E7CBEB6-EE34-48E8-9324-2754BEB02817}"/>
              </a:ext>
            </a:extLst>
          </p:cNvPr>
          <p:cNvCxnSpPr/>
          <p:nvPr/>
        </p:nvCxnSpPr>
        <p:spPr>
          <a:xfrm>
            <a:off x="408863" y="771787"/>
            <a:ext cx="1244953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5">
            <a:extLst>
              <a:ext uri="{FF2B5EF4-FFF2-40B4-BE49-F238E27FC236}">
                <a16:creationId xmlns:a16="http://schemas.microsoft.com/office/drawing/2014/main" id="{B296632C-0CD9-4062-BC95-FFA128CE1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863" y="1027072"/>
            <a:ext cx="11422613" cy="1778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2857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电子元器件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温度每升高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 ℃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，可靠性就会下降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10%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而通过散热手段使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电子器件温度降低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 ℃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时，使用寿命则能提高一倍。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电子元器件</a:t>
            </a:r>
            <a:r>
              <a:rPr lang="zh-CN" altLang="zh-CN" dirty="0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和散热器</a:t>
            </a:r>
            <a:r>
              <a:rPr lang="zh-CN" altLang="zh-CN" b="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间因凹凸不平产生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90%</a:t>
            </a:r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的空气</a:t>
            </a:r>
            <a:r>
              <a:rPr lang="zh-CN" altLang="zh-CN" dirty="0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间隙</a:t>
            </a:r>
            <a:r>
              <a:rPr lang="zh-CN" altLang="zh-CN" b="0" dirty="0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b="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空气的导热系数仅为</a:t>
            </a:r>
            <a:r>
              <a:rPr lang="en-US" altLang="zh-CN" b="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0.025 W/(</a:t>
            </a:r>
            <a:r>
              <a:rPr lang="en-US" altLang="zh-CN" b="0" dirty="0" err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m·K</a:t>
            </a:r>
            <a:r>
              <a:rPr lang="en-US" altLang="zh-CN" b="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zh-CN" altLang="en-US" b="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，严重阻碍了热量的传导。</a:t>
            </a:r>
            <a:endParaRPr lang="en-US" altLang="zh-CN" b="0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9AD8AAA9-73EA-4372-A930-2A6891F7A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983" y="3171870"/>
            <a:ext cx="2768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导热界面材料使用原理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31F77F48-7107-4881-A58F-722BCD67B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51" y="3616325"/>
            <a:ext cx="6825559" cy="302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01421534-16BD-4416-9766-F80D2CA12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3" r="27917"/>
          <a:stretch>
            <a:fillRect/>
          </a:stretch>
        </p:blipFill>
        <p:spPr bwMode="auto">
          <a:xfrm>
            <a:off x="9237687" y="3616325"/>
            <a:ext cx="2196000" cy="158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A6155952-D4C7-4DBC-BD9E-FD7496137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687" y="5205725"/>
            <a:ext cx="2196000" cy="1362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2B14DB3-C296-42F0-975B-8EDF2761D4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5" b="18732"/>
          <a:stretch/>
        </p:blipFill>
        <p:spPr>
          <a:xfrm rot="5400000">
            <a:off x="6975631" y="4386384"/>
            <a:ext cx="2952123" cy="141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11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9E7CBEB6-EE34-48E8-9324-2754BEB02817}"/>
              </a:ext>
            </a:extLst>
          </p:cNvPr>
          <p:cNvCxnSpPr/>
          <p:nvPr/>
        </p:nvCxnSpPr>
        <p:spPr>
          <a:xfrm>
            <a:off x="408863" y="771787"/>
            <a:ext cx="1244953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14686BD7-95D0-9449-A5B5-06009C57C799}"/>
              </a:ext>
            </a:extLst>
          </p:cNvPr>
          <p:cNvSpPr/>
          <p:nvPr/>
        </p:nvSpPr>
        <p:spPr>
          <a:xfrm>
            <a:off x="323783" y="262598"/>
            <a:ext cx="2659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导热界面材料分类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94DFB48-E0C3-A7A5-45BD-29F8CD614B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45"/>
          <a:stretch/>
        </p:blipFill>
        <p:spPr>
          <a:xfrm>
            <a:off x="411354" y="991154"/>
            <a:ext cx="1764000" cy="1108625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9B02FB0F-1236-1D4F-0CA1-C21BD2AB0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54" y="3442074"/>
            <a:ext cx="1764000" cy="1094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0103C87C-6781-36D5-22FE-BEE09E631EFE}"/>
              </a:ext>
            </a:extLst>
          </p:cNvPr>
          <p:cNvSpPr txBox="1"/>
          <p:nvPr/>
        </p:nvSpPr>
        <p:spPr>
          <a:xfrm>
            <a:off x="2299679" y="989429"/>
            <a:ext cx="6435436" cy="859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533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导热凝胶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just" defTabSz="533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单组份预先固化或双组份现场固化。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E1CFFAC6-58F8-EE54-4E2F-8C5975806F64}"/>
              </a:ext>
            </a:extLst>
          </p:cNvPr>
          <p:cNvSpPr txBox="1"/>
          <p:nvPr/>
        </p:nvSpPr>
        <p:spPr>
          <a:xfrm>
            <a:off x="2299679" y="2200668"/>
            <a:ext cx="9846673" cy="859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533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导热灌封胶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just" defTabSz="533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一种低粘度双组份导热材料，通过灌入装有电子元件的器件内，固化后成为性能优异的导热绝缘材料。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0DF32C27-F897-1572-47F1-43F9109EFE4A}"/>
              </a:ext>
            </a:extLst>
          </p:cNvPr>
          <p:cNvSpPr txBox="1"/>
          <p:nvPr/>
        </p:nvSpPr>
        <p:spPr>
          <a:xfrm>
            <a:off x="2299679" y="3439416"/>
            <a:ext cx="6435436" cy="859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533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导热垫片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just" defTabSz="533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一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定</a:t>
            </a:r>
            <a:r>
              <a:rPr kumimoji="0" lang="zh-CN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厚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度</a:t>
            </a:r>
            <a:r>
              <a:rPr kumimoji="0" lang="zh-CN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的导热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片材，</a:t>
            </a:r>
            <a:r>
              <a:rPr kumimoji="0" lang="zh-CN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专门为利用缝隙传递热量的设计方案生产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。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289EC57-3CD5-E5A0-EEC9-3AE8349DF801}"/>
              </a:ext>
            </a:extLst>
          </p:cNvPr>
          <p:cNvSpPr txBox="1"/>
          <p:nvPr/>
        </p:nvSpPr>
        <p:spPr>
          <a:xfrm>
            <a:off x="2299679" y="4650655"/>
            <a:ext cx="6435436" cy="859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533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导热硅脂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just" defTabSz="533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通过低分子硅油与导热粉体简单混合。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302AD1C0-C992-3990-E20C-43B1876ED229}"/>
              </a:ext>
            </a:extLst>
          </p:cNvPr>
          <p:cNvSpPr txBox="1"/>
          <p:nvPr/>
        </p:nvSpPr>
        <p:spPr>
          <a:xfrm>
            <a:off x="2299679" y="5861894"/>
            <a:ext cx="8128664" cy="859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533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导热相变材料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just" defTabSz="533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利用基材的特性，在工作温度中发生相变，从而使材料更加贴合接触表面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。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9710E070-E42A-64FC-CEDE-534C3FF5DF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9" r="40711"/>
          <a:stretch/>
        </p:blipFill>
        <p:spPr>
          <a:xfrm>
            <a:off x="414714" y="2213714"/>
            <a:ext cx="1764000" cy="1114425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69D1841-DCE3-1478-95F4-E44033BCE0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21"/>
          <a:stretch/>
        </p:blipFill>
        <p:spPr>
          <a:xfrm>
            <a:off x="411354" y="4650655"/>
            <a:ext cx="1764000" cy="1097304"/>
          </a:xfrm>
          <a:prstGeom prst="rect">
            <a:avLst/>
          </a:prstGeom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C0E95AC6-F074-6AF9-B8F6-93A40630D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826" y="5861894"/>
            <a:ext cx="1764000" cy="113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5757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9E7CBEB6-EE34-48E8-9324-2754BEB02817}"/>
              </a:ext>
            </a:extLst>
          </p:cNvPr>
          <p:cNvCxnSpPr/>
          <p:nvPr/>
        </p:nvCxnSpPr>
        <p:spPr>
          <a:xfrm>
            <a:off x="408863" y="771787"/>
            <a:ext cx="1244953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14686BD7-95D0-9449-A5B5-06009C57C799}"/>
              </a:ext>
            </a:extLst>
          </p:cNvPr>
          <p:cNvSpPr/>
          <p:nvPr/>
        </p:nvSpPr>
        <p:spPr>
          <a:xfrm>
            <a:off x="323783" y="262598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市场现状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E1EEAFF-3599-3EC1-0E2A-484E09D25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7287" y="2464197"/>
            <a:ext cx="2992212" cy="977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05E040-53F4-B391-2865-AD29FB954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931" y="2460652"/>
            <a:ext cx="2345339" cy="98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F592CA-3B57-55B2-0C4C-9E6473CAD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931" y="3698864"/>
            <a:ext cx="2350300" cy="568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714493-1B65-5CEA-4E71-022AF3272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64248" y="3698863"/>
            <a:ext cx="2865173" cy="98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1529B3-413F-7119-D01C-413620E52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8422" y="4933528"/>
            <a:ext cx="3149433" cy="124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B02E7C-E5BB-8768-218D-18EB9971D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56318" y="2436740"/>
            <a:ext cx="2776878" cy="977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028108-501D-1547-120F-6A21B6138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07213" y="2436740"/>
            <a:ext cx="2131180" cy="1004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603D73-3835-1D41-2F6A-C83F03D1D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56318" y="3578840"/>
            <a:ext cx="3715177" cy="1234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DEEB4D-42CB-12C1-682A-95F6D05C9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67231" y="4933528"/>
            <a:ext cx="3129960" cy="112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4ADDF24F-E49D-38D2-F494-C1A411C09373}"/>
              </a:ext>
            </a:extLst>
          </p:cNvPr>
          <p:cNvSpPr/>
          <p:nvPr/>
        </p:nvSpPr>
        <p:spPr bwMode="auto">
          <a:xfrm>
            <a:off x="401492" y="978335"/>
            <a:ext cx="11781152" cy="870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我国大部分中高端导热界面材料市场份额被</a:t>
            </a:r>
            <a:r>
              <a:rPr kumimoji="0" lang="zh-CN" altLang="en-US" sz="1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固美丽、莱尔德、瓦克等</a:t>
            </a:r>
            <a:r>
              <a:rPr kumimoji="0" lang="zh-CN" altLang="en-US" sz="18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欧美少数公司所垄断，</a:t>
            </a:r>
            <a:r>
              <a:rPr kumimoji="0" lang="zh-CN" alt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对下游用户实行严格的销售审查制度，技术壁垒严重。</a:t>
            </a:r>
            <a:endParaRPr kumimoji="0" lang="en-US" altLang="zh-CN" sz="1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303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>
            <a:extLst>
              <a:ext uri="{FF2B5EF4-FFF2-40B4-BE49-F238E27FC236}">
                <a16:creationId xmlns:a16="http://schemas.microsoft.com/office/drawing/2014/main" id="{F73962CA-2396-42CA-AF19-70033EE83C04}"/>
              </a:ext>
            </a:extLst>
          </p:cNvPr>
          <p:cNvSpPr/>
          <p:nvPr/>
        </p:nvSpPr>
        <p:spPr>
          <a:xfrm>
            <a:off x="323783" y="262598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市场前景</a:t>
            </a:r>
          </a:p>
        </p:txBody>
      </p:sp>
      <p:pic>
        <p:nvPicPr>
          <p:cNvPr id="1026" name="图表 1">
            <a:extLst>
              <a:ext uri="{FF2B5EF4-FFF2-40B4-BE49-F238E27FC236}">
                <a16:creationId xmlns:a16="http://schemas.microsoft.com/office/drawing/2014/main" id="{05DEA631-924F-4A34-BBED-47892461A04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437" y="2370095"/>
            <a:ext cx="4828761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039E7076-DD1A-4FE1-8B01-D10D2FDF5422}"/>
              </a:ext>
            </a:extLst>
          </p:cNvPr>
          <p:cNvSpPr/>
          <p:nvPr/>
        </p:nvSpPr>
        <p:spPr>
          <a:xfrm>
            <a:off x="408863" y="6407845"/>
            <a:ext cx="12141192" cy="495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公司已经</a:t>
            </a:r>
            <a:r>
              <a:rPr kumimoji="0" lang="zh-CN" altLang="zh-CN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研制出满足</a:t>
            </a: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市场需求的导热界面材料</a:t>
            </a:r>
            <a:r>
              <a:rPr kumimoji="0" lang="zh-CN" altLang="zh-CN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kumimoji="0" lang="zh-CN" altLang="zh-CN" sz="20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有望</a:t>
            </a:r>
            <a:r>
              <a:rPr kumimoji="0" lang="zh-CN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打破垄断，</a:t>
            </a:r>
            <a:r>
              <a:rPr kumimoji="0" lang="zh-CN" altLang="zh-CN" sz="20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占据国内</a:t>
            </a:r>
            <a:r>
              <a:rPr kumimoji="0" lang="zh-CN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高端市场</a:t>
            </a:r>
            <a:r>
              <a:rPr kumimoji="0" lang="zh-CN" altLang="zh-CN" sz="20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30%的市场份额</a:t>
            </a:r>
            <a:r>
              <a:rPr kumimoji="0" lang="zh-CN" altLang="zh-CN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4F28583-9B8C-4958-B92A-192ADA358D53}"/>
              </a:ext>
            </a:extLst>
          </p:cNvPr>
          <p:cNvSpPr txBox="1"/>
          <p:nvPr/>
        </p:nvSpPr>
        <p:spPr>
          <a:xfrm>
            <a:off x="0" y="1131132"/>
            <a:ext cx="12858750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2018</a:t>
            </a:r>
            <a:r>
              <a:rPr kumimoji="0" lang="zh-CN" altLang="zh-CN" sz="2000" b="1" i="0" u="none" strike="noStrike" kern="1200" cap="none" spc="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年</a:t>
            </a:r>
            <a:r>
              <a:rPr kumimoji="0" lang="en-US" altLang="zh-CN" sz="2000" b="1" i="0" u="none" strike="noStrike" kern="1200" cap="none" spc="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~2024</a:t>
            </a:r>
            <a:r>
              <a:rPr kumimoji="0" lang="zh-CN" altLang="zh-CN" sz="2000" b="1" i="0" u="none" strike="noStrike" kern="1200" cap="none" spc="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年散热产业年复合成长率达</a:t>
            </a:r>
            <a:r>
              <a:rPr kumimoji="0" lang="en-US" altLang="zh-CN" sz="2000" b="1" i="0" u="none" strike="noStrike" kern="1200" cap="none" spc="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8%</a:t>
            </a:r>
            <a:r>
              <a:rPr kumimoji="0" lang="zh-CN" altLang="zh-CN" sz="2000" b="1" i="0" u="none" strike="noStrike" kern="1200" cap="none" spc="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kumimoji="0" lang="zh-CN" altLang="zh-CN" sz="2000" b="1" i="0" u="none" strike="noStrike" kern="1200" cap="none" spc="25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市场规模有望从</a:t>
            </a:r>
            <a:r>
              <a:rPr kumimoji="0" lang="en-US" altLang="zh-CN" sz="2000" b="1" i="0" u="none" strike="noStrike" kern="1200" cap="none" spc="25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2018</a:t>
            </a:r>
            <a:r>
              <a:rPr kumimoji="0" lang="zh-CN" altLang="zh-CN" sz="2000" b="1" i="0" u="none" strike="noStrike" kern="1200" cap="none" spc="25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年的</a:t>
            </a:r>
            <a:r>
              <a:rPr kumimoji="0" lang="en-US" altLang="zh-CN" sz="2000" b="1" i="0" u="none" strike="noStrike" kern="1200" cap="none" spc="25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1497</a:t>
            </a:r>
            <a:r>
              <a:rPr kumimoji="0" lang="zh-CN" altLang="zh-CN" sz="2000" b="1" i="0" u="none" strike="noStrike" kern="1200" cap="none" spc="25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亿元增长到</a:t>
            </a:r>
            <a:r>
              <a:rPr kumimoji="0" lang="en-US" altLang="zh-CN" sz="2000" b="1" i="0" u="none" strike="noStrike" kern="1200" cap="none" spc="25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2024</a:t>
            </a:r>
            <a:r>
              <a:rPr kumimoji="0" lang="zh-CN" altLang="zh-CN" sz="2000" b="1" i="0" u="none" strike="noStrike" kern="1200" cap="none" spc="25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年的</a:t>
            </a:r>
            <a:r>
              <a:rPr kumimoji="0" lang="en-US" altLang="zh-CN" sz="2000" b="1" i="0" u="none" strike="noStrike" kern="1200" cap="none" spc="25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2199</a:t>
            </a:r>
            <a:r>
              <a:rPr kumimoji="0" lang="zh-CN" altLang="zh-CN" sz="2000" b="1" i="0" u="none" strike="noStrike" kern="1200" cap="none" spc="25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亿元。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0" name="图表 7">
            <a:extLst>
              <a:ext uri="{FF2B5EF4-FFF2-40B4-BE49-F238E27FC236}">
                <a16:creationId xmlns:a16="http://schemas.microsoft.com/office/drawing/2014/main" id="{EAF390C4-A9EF-462E-9063-CB675CFF6A75}"/>
              </a:ext>
            </a:extLst>
          </p:cNvPr>
          <p:cNvGraphicFramePr>
            <a:graphicFrameLocks/>
          </p:cNvGraphicFramePr>
          <p:nvPr/>
        </p:nvGraphicFramePr>
        <p:xfrm>
          <a:off x="1172791" y="2332508"/>
          <a:ext cx="6197600" cy="3948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4" imgW="6200169" imgH="3956647" progId="Excel.Chart.8">
                  <p:embed/>
                </p:oleObj>
              </mc:Choice>
              <mc:Fallback>
                <p:oleObj name="Chart" r:id="rId4" imgW="6200169" imgH="3956647" progId="Excel.Chart.8">
                  <p:embed/>
                  <p:pic>
                    <p:nvPicPr>
                      <p:cNvPr id="10" name="图表 7">
                        <a:extLst>
                          <a:ext uri="{FF2B5EF4-FFF2-40B4-BE49-F238E27FC236}">
                            <a16:creationId xmlns:a16="http://schemas.microsoft.com/office/drawing/2014/main" id="{EAF390C4-A9EF-462E-9063-CB675CFF6A75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2791" y="2332508"/>
                        <a:ext cx="6197600" cy="3948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矩形 10">
            <a:extLst>
              <a:ext uri="{FF2B5EF4-FFF2-40B4-BE49-F238E27FC236}">
                <a16:creationId xmlns:a16="http://schemas.microsoft.com/office/drawing/2014/main" id="{4EA1C3AA-E726-4B92-BFE4-7E79E808362B}"/>
              </a:ext>
            </a:extLst>
          </p:cNvPr>
          <p:cNvSpPr/>
          <p:nvPr/>
        </p:nvSpPr>
        <p:spPr>
          <a:xfrm>
            <a:off x="1172791" y="2090617"/>
            <a:ext cx="6096000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全球散热市场规模（亿元）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985B8C0A-1950-151B-6226-F654029481FE}"/>
              </a:ext>
            </a:extLst>
          </p:cNvPr>
          <p:cNvCxnSpPr/>
          <p:nvPr/>
        </p:nvCxnSpPr>
        <p:spPr>
          <a:xfrm>
            <a:off x="408863" y="771787"/>
            <a:ext cx="1244953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08062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9E7965BD-BA7C-4284-B303-3DF26FF20985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SCORM_PASSING_SCORE" val="100.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bt20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  <p:tag name="MH_ORDER" val="Rectangle 1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  <p:tag name="MH_ORDER" val="文本框 1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  <p:tag name="MH_ORDER" val="Rectangle 1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  <p:tag name="MH_ORDER" val="文本框 1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  <p:tag name="MH_ORDER" val="Rectangle 1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  <p:tag name="MH_ORDER" val="文本框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61022203400"/>
  <p:tag name="MH_LIBRARY" val="GRAPHI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  <p:tag name="MH_ORDER" val="Rectangle 1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  <p:tag name="MH_ORDER" val="文本框 1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  <p:tag name="MH_ORDER" val="Rectangle 1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  <p:tag name="MH_ORDER" val="文本框 1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  <p:tag name="MH_ORDER" val="Rectangle 1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  <p:tag name="MH_ORDER" val="文本框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</p:tagLst>
</file>

<file path=ppt/theme/theme1.xml><?xml version="1.0" encoding="utf-8"?>
<a:theme xmlns:a="http://schemas.openxmlformats.org/drawingml/2006/main" name="自定义设计方案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BC1DD"/>
      </a:accent1>
      <a:accent2>
        <a:srgbClr val="92D050"/>
      </a:accent2>
      <a:accent3>
        <a:srgbClr val="4BC1DD"/>
      </a:accent3>
      <a:accent4>
        <a:srgbClr val="92D050"/>
      </a:accent4>
      <a:accent5>
        <a:srgbClr val="4BC1DD"/>
      </a:accent5>
      <a:accent6>
        <a:srgbClr val="92D050"/>
      </a:accent6>
      <a:hlink>
        <a:srgbClr val="4BC1DD"/>
      </a:hlink>
      <a:folHlink>
        <a:srgbClr val="92D05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3358</Words>
  <Application>Microsoft Office PowerPoint</Application>
  <PresentationFormat>自定义</PresentationFormat>
  <Paragraphs>841</Paragraphs>
  <Slides>48</Slides>
  <Notes>47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59" baseType="lpstr">
      <vt:lpstr>等线</vt:lpstr>
      <vt:lpstr>方正黑体简体</vt:lpstr>
      <vt:lpstr>黑体</vt:lpstr>
      <vt:lpstr>微软雅黑</vt:lpstr>
      <vt:lpstr>Arial</vt:lpstr>
      <vt:lpstr>Calibri</vt:lpstr>
      <vt:lpstr>Calibri Light</vt:lpstr>
      <vt:lpstr>Times New Roman</vt:lpstr>
      <vt:lpstr>Wingdings</vt:lpstr>
      <vt:lpstr>自定义设计方案</vt:lpstr>
      <vt:lpstr>Chart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bt202</dc:title>
  <dc:creator/>
  <cp:lastModifiedBy/>
  <cp:revision>1</cp:revision>
  <dcterms:created xsi:type="dcterms:W3CDTF">2016-11-28T18:08:04Z</dcterms:created>
  <dcterms:modified xsi:type="dcterms:W3CDTF">2024-06-16T12:56:37Z</dcterms:modified>
</cp:coreProperties>
</file>